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emf" ContentType="image/x-emf"/>
  <Default Extension="jpeg" ContentType="image/jpeg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48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23.xml" ContentType="application/vnd.openxmlformats-officedocument.presentationml.slide+xml"/>
  <Override PartName="/ppt/slides/slide52.xml" ContentType="application/vnd.openxmlformats-officedocument.presentationml.slide+xml"/>
  <Override PartName="/ppt/slides/slide20.xml" ContentType="application/vnd.openxmlformats-officedocument.presentationml.slide+xml"/>
  <Override PartName="/ppt/slides/slide5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9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5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313" r:id="rId26"/>
    <p:sldId id="283" r:id="rId27"/>
    <p:sldId id="284" r:id="rId28"/>
    <p:sldId id="282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10" r:id="rId48"/>
    <p:sldId id="311" r:id="rId49"/>
    <p:sldId id="303" r:id="rId50"/>
    <p:sldId id="307" r:id="rId51"/>
    <p:sldId id="309" r:id="rId52"/>
    <p:sldId id="308" r:id="rId53"/>
    <p:sldId id="312" r:id="rId54"/>
    <p:sldId id="304" r:id="rId55"/>
    <p:sldId id="305" r:id="rId56"/>
    <p:sldId id="306" r:id="rId57"/>
    <p:sldId id="31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61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65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282A-7C27-4B58-BA43-0D520B010BEA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A365-B83D-491E-8878-C72ACB9AE3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6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  <a:latin typeface="Stencil" pitchFamily="82" charset="0"/>
              </a:rPr>
              <a:t>Spectroscopy</a:t>
            </a:r>
            <a:endParaRPr lang="en-US" sz="6000" b="1" dirty="0">
              <a:solidFill>
                <a:srgbClr val="C00000"/>
              </a:solidFill>
              <a:latin typeface="Stencil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1066800" y="990600"/>
            <a:ext cx="7315200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Electromagnetic spectrum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Electromagnetic spectrum ranges from very short wavelength  (gamma rays) to very long wavelengths(radio waves).</a:t>
            </a:r>
          </a:p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The visible region of the spectrum extends approximately	over  the wavelength range 400-700nm.</a:t>
            </a:r>
          </a:p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The shorter wavelength being the blue end of the spectrum  and the longer wavelength the red.</a:t>
            </a:r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Electromagnetic spectrum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20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The wavelength between 400 and 200nm make up the near  ultraviolet region of the spectrum.</a:t>
            </a:r>
          </a:p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The wavelength above 700nm to approximately 2000nm the  ultraviolet region.</a:t>
            </a:r>
          </a:p>
          <a:p>
            <a:pPr algn="just"/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533400" y="1066800"/>
            <a:ext cx="8153400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457200" y="1600200"/>
            <a:ext cx="8382000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228600" y="838200"/>
            <a:ext cx="876300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304800" y="609600"/>
            <a:ext cx="8534400" cy="563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5"/>
          <p:cNvSpPr txBox="1"/>
          <p:nvPr/>
        </p:nvSpPr>
        <p:spPr>
          <a:xfrm>
            <a:off x="2514600" y="3352800"/>
            <a:ext cx="4996948" cy="1013098"/>
          </a:xfrm>
          <a:prstGeom prst="rect">
            <a:avLst/>
          </a:prstGeom>
          <a:solidFill>
            <a:srgbClr val="8063A1"/>
          </a:solidFill>
          <a:ln w="381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7865"/>
              </a:lnSpc>
            </a:pPr>
            <a:r>
              <a:rPr sz="6000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60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6000" spc="-45" dirty="0">
                <a:solidFill>
                  <a:srgbClr val="FFFFFF"/>
                </a:solidFill>
                <a:latin typeface="Carlito"/>
                <a:cs typeface="Carlito"/>
              </a:rPr>
              <a:t>matter</a:t>
            </a:r>
            <a:endParaRPr sz="6000">
              <a:latin typeface="Carlito"/>
              <a:cs typeface="Carlito"/>
            </a:endParaRPr>
          </a:p>
        </p:txBody>
      </p:sp>
      <p:grpSp>
        <p:nvGrpSpPr>
          <p:cNvPr id="8" name="object 6"/>
          <p:cNvGrpSpPr/>
          <p:nvPr/>
        </p:nvGrpSpPr>
        <p:grpSpPr>
          <a:xfrm>
            <a:off x="533400" y="512063"/>
            <a:ext cx="803829" cy="1150616"/>
            <a:chOff x="693419" y="512063"/>
            <a:chExt cx="1047115" cy="1868805"/>
          </a:xfrm>
        </p:grpSpPr>
        <p:sp>
          <p:nvSpPr>
            <p:cNvPr id="9" name="object 7"/>
            <p:cNvSpPr/>
            <p:nvPr/>
          </p:nvSpPr>
          <p:spPr>
            <a:xfrm>
              <a:off x="693419" y="512063"/>
              <a:ext cx="1046988" cy="1868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" name="object 8"/>
            <p:cNvSpPr/>
            <p:nvPr/>
          </p:nvSpPr>
          <p:spPr>
            <a:xfrm>
              <a:off x="759586" y="557910"/>
              <a:ext cx="899160" cy="1733550"/>
            </a:xfrm>
            <a:custGeom>
              <a:avLst/>
              <a:gdLst/>
              <a:ahLst/>
              <a:cxnLst/>
              <a:rect l="l" t="t" r="r" b="b"/>
              <a:pathLst>
                <a:path w="899160" h="1733550">
                  <a:moveTo>
                    <a:pt x="341756" y="0"/>
                  </a:moveTo>
                  <a:lnTo>
                    <a:pt x="0" y="98298"/>
                  </a:lnTo>
                  <a:lnTo>
                    <a:pt x="385978" y="1440941"/>
                  </a:lnTo>
                  <a:lnTo>
                    <a:pt x="215099" y="1490090"/>
                  </a:lnTo>
                  <a:lnTo>
                    <a:pt x="655066" y="1733550"/>
                  </a:lnTo>
                  <a:lnTo>
                    <a:pt x="898651" y="1293494"/>
                  </a:lnTo>
                  <a:lnTo>
                    <a:pt x="727710" y="1342643"/>
                  </a:lnTo>
                  <a:lnTo>
                    <a:pt x="341756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1" name="object 9"/>
            <p:cNvSpPr/>
            <p:nvPr/>
          </p:nvSpPr>
          <p:spPr>
            <a:xfrm>
              <a:off x="759586" y="557910"/>
              <a:ext cx="899160" cy="1733550"/>
            </a:xfrm>
            <a:custGeom>
              <a:avLst/>
              <a:gdLst/>
              <a:ahLst/>
              <a:cxnLst/>
              <a:rect l="l" t="t" r="r" b="b"/>
              <a:pathLst>
                <a:path w="899160" h="1733550">
                  <a:moveTo>
                    <a:pt x="215099" y="1490090"/>
                  </a:moveTo>
                  <a:lnTo>
                    <a:pt x="385978" y="1440941"/>
                  </a:lnTo>
                  <a:lnTo>
                    <a:pt x="0" y="98298"/>
                  </a:lnTo>
                  <a:lnTo>
                    <a:pt x="341756" y="0"/>
                  </a:lnTo>
                  <a:lnTo>
                    <a:pt x="727710" y="1342643"/>
                  </a:lnTo>
                  <a:lnTo>
                    <a:pt x="898651" y="1293494"/>
                  </a:lnTo>
                  <a:lnTo>
                    <a:pt x="655066" y="1733550"/>
                  </a:lnTo>
                  <a:lnTo>
                    <a:pt x="215099" y="149009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grpSp>
        <p:nvGrpSpPr>
          <p:cNvPr id="12" name="object 10"/>
          <p:cNvGrpSpPr/>
          <p:nvPr/>
        </p:nvGrpSpPr>
        <p:grpSpPr>
          <a:xfrm>
            <a:off x="2295145" y="441960"/>
            <a:ext cx="909122" cy="1213560"/>
            <a:chOff x="2455164" y="441959"/>
            <a:chExt cx="1184275" cy="1971039"/>
          </a:xfrm>
        </p:grpSpPr>
        <p:sp>
          <p:nvSpPr>
            <p:cNvPr id="13" name="object 11"/>
            <p:cNvSpPr/>
            <p:nvPr/>
          </p:nvSpPr>
          <p:spPr>
            <a:xfrm>
              <a:off x="2455164" y="441959"/>
              <a:ext cx="1184148" cy="19705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4" name="object 12"/>
            <p:cNvSpPr/>
            <p:nvPr/>
          </p:nvSpPr>
          <p:spPr>
            <a:xfrm>
              <a:off x="2522601" y="489076"/>
              <a:ext cx="1036955" cy="1835150"/>
            </a:xfrm>
            <a:custGeom>
              <a:avLst/>
              <a:gdLst/>
              <a:ahLst/>
              <a:cxnLst/>
              <a:rect l="l" t="t" r="r" b="b"/>
              <a:pathLst>
                <a:path w="1036954" h="1835150">
                  <a:moveTo>
                    <a:pt x="373888" y="0"/>
                  </a:moveTo>
                  <a:lnTo>
                    <a:pt x="0" y="127253"/>
                  </a:lnTo>
                  <a:lnTo>
                    <a:pt x="475869" y="1524635"/>
                  </a:lnTo>
                  <a:lnTo>
                    <a:pt x="288925" y="1588262"/>
                  </a:lnTo>
                  <a:lnTo>
                    <a:pt x="790066" y="1834896"/>
                  </a:lnTo>
                  <a:lnTo>
                    <a:pt x="1036701" y="1333627"/>
                  </a:lnTo>
                  <a:lnTo>
                    <a:pt x="849757" y="1397381"/>
                  </a:lnTo>
                  <a:lnTo>
                    <a:pt x="373888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5" name="object 13"/>
            <p:cNvSpPr/>
            <p:nvPr/>
          </p:nvSpPr>
          <p:spPr>
            <a:xfrm>
              <a:off x="2522601" y="489076"/>
              <a:ext cx="1036955" cy="1835150"/>
            </a:xfrm>
            <a:custGeom>
              <a:avLst/>
              <a:gdLst/>
              <a:ahLst/>
              <a:cxnLst/>
              <a:rect l="l" t="t" r="r" b="b"/>
              <a:pathLst>
                <a:path w="1036954" h="1835150">
                  <a:moveTo>
                    <a:pt x="288925" y="1588262"/>
                  </a:moveTo>
                  <a:lnTo>
                    <a:pt x="475869" y="1524635"/>
                  </a:lnTo>
                  <a:lnTo>
                    <a:pt x="0" y="127253"/>
                  </a:lnTo>
                  <a:lnTo>
                    <a:pt x="373888" y="0"/>
                  </a:lnTo>
                  <a:lnTo>
                    <a:pt x="849757" y="1397381"/>
                  </a:lnTo>
                  <a:lnTo>
                    <a:pt x="1036701" y="1333627"/>
                  </a:lnTo>
                  <a:lnTo>
                    <a:pt x="790066" y="1834896"/>
                  </a:lnTo>
                  <a:lnTo>
                    <a:pt x="288925" y="15882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grpSp>
        <p:nvGrpSpPr>
          <p:cNvPr id="16" name="object 14"/>
          <p:cNvGrpSpPr/>
          <p:nvPr/>
        </p:nvGrpSpPr>
        <p:grpSpPr>
          <a:xfrm>
            <a:off x="4101085" y="380999"/>
            <a:ext cx="855502" cy="1274551"/>
            <a:chOff x="4261103" y="381000"/>
            <a:chExt cx="1114425" cy="2070100"/>
          </a:xfrm>
        </p:grpSpPr>
        <p:sp>
          <p:nvSpPr>
            <p:cNvPr id="17" name="object 15"/>
            <p:cNvSpPr/>
            <p:nvPr/>
          </p:nvSpPr>
          <p:spPr>
            <a:xfrm>
              <a:off x="4261103" y="381000"/>
              <a:ext cx="1114044" cy="20695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8" name="object 16"/>
            <p:cNvSpPr/>
            <p:nvPr/>
          </p:nvSpPr>
          <p:spPr>
            <a:xfrm>
              <a:off x="4327016" y="427736"/>
              <a:ext cx="966469" cy="1934210"/>
            </a:xfrm>
            <a:custGeom>
              <a:avLst/>
              <a:gdLst/>
              <a:ahLst/>
              <a:cxnLst/>
              <a:rect l="l" t="t" r="r" b="b"/>
              <a:pathLst>
                <a:path w="966470" h="1934210">
                  <a:moveTo>
                    <a:pt x="340995" y="0"/>
                  </a:moveTo>
                  <a:lnTo>
                    <a:pt x="0" y="100584"/>
                  </a:lnTo>
                  <a:lnTo>
                    <a:pt x="454787" y="1642999"/>
                  </a:lnTo>
                  <a:lnTo>
                    <a:pt x="284353" y="1693164"/>
                  </a:lnTo>
                  <a:lnTo>
                    <a:pt x="725805" y="1933702"/>
                  </a:lnTo>
                  <a:lnTo>
                    <a:pt x="966343" y="1492123"/>
                  </a:lnTo>
                  <a:lnTo>
                    <a:pt x="795782" y="1542414"/>
                  </a:lnTo>
                  <a:lnTo>
                    <a:pt x="340995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9" name="object 17"/>
            <p:cNvSpPr/>
            <p:nvPr/>
          </p:nvSpPr>
          <p:spPr>
            <a:xfrm>
              <a:off x="4327016" y="427736"/>
              <a:ext cx="966469" cy="1934210"/>
            </a:xfrm>
            <a:custGeom>
              <a:avLst/>
              <a:gdLst/>
              <a:ahLst/>
              <a:cxnLst/>
              <a:rect l="l" t="t" r="r" b="b"/>
              <a:pathLst>
                <a:path w="966470" h="1934210">
                  <a:moveTo>
                    <a:pt x="284353" y="1693164"/>
                  </a:moveTo>
                  <a:lnTo>
                    <a:pt x="454787" y="1642999"/>
                  </a:lnTo>
                  <a:lnTo>
                    <a:pt x="0" y="100584"/>
                  </a:lnTo>
                  <a:lnTo>
                    <a:pt x="340995" y="0"/>
                  </a:lnTo>
                  <a:lnTo>
                    <a:pt x="795782" y="1542414"/>
                  </a:lnTo>
                  <a:lnTo>
                    <a:pt x="966343" y="1492123"/>
                  </a:lnTo>
                  <a:lnTo>
                    <a:pt x="725805" y="1933702"/>
                  </a:lnTo>
                  <a:lnTo>
                    <a:pt x="284353" y="169316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grpSp>
        <p:nvGrpSpPr>
          <p:cNvPr id="20" name="object 18"/>
          <p:cNvGrpSpPr/>
          <p:nvPr/>
        </p:nvGrpSpPr>
        <p:grpSpPr>
          <a:xfrm>
            <a:off x="5955792" y="364236"/>
            <a:ext cx="906686" cy="1287454"/>
            <a:chOff x="6115811" y="364236"/>
            <a:chExt cx="1181100" cy="2091055"/>
          </a:xfrm>
        </p:grpSpPr>
        <p:sp>
          <p:nvSpPr>
            <p:cNvPr id="21" name="object 19"/>
            <p:cNvSpPr/>
            <p:nvPr/>
          </p:nvSpPr>
          <p:spPr>
            <a:xfrm>
              <a:off x="6115811" y="364236"/>
              <a:ext cx="1181099" cy="20909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2" name="object 20"/>
            <p:cNvSpPr/>
            <p:nvPr/>
          </p:nvSpPr>
          <p:spPr>
            <a:xfrm>
              <a:off x="6181851" y="410083"/>
              <a:ext cx="1034415" cy="1957070"/>
            </a:xfrm>
            <a:custGeom>
              <a:avLst/>
              <a:gdLst/>
              <a:ahLst/>
              <a:cxnLst/>
              <a:rect l="l" t="t" r="r" b="b"/>
              <a:pathLst>
                <a:path w="1034415" h="1957070">
                  <a:moveTo>
                    <a:pt x="389508" y="0"/>
                  </a:moveTo>
                  <a:lnTo>
                    <a:pt x="0" y="116077"/>
                  </a:lnTo>
                  <a:lnTo>
                    <a:pt x="449833" y="1625218"/>
                  </a:lnTo>
                  <a:lnTo>
                    <a:pt x="255143" y="1683257"/>
                  </a:lnTo>
                  <a:lnTo>
                    <a:pt x="760729" y="1956689"/>
                  </a:lnTo>
                  <a:lnTo>
                    <a:pt x="1034033" y="1451102"/>
                  </a:lnTo>
                  <a:lnTo>
                    <a:pt x="839343" y="1509140"/>
                  </a:lnTo>
                  <a:lnTo>
                    <a:pt x="389508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3" name="object 21"/>
            <p:cNvSpPr/>
            <p:nvPr/>
          </p:nvSpPr>
          <p:spPr>
            <a:xfrm>
              <a:off x="6181851" y="410083"/>
              <a:ext cx="1034415" cy="1957070"/>
            </a:xfrm>
            <a:custGeom>
              <a:avLst/>
              <a:gdLst/>
              <a:ahLst/>
              <a:cxnLst/>
              <a:rect l="l" t="t" r="r" b="b"/>
              <a:pathLst>
                <a:path w="1034415" h="1957070">
                  <a:moveTo>
                    <a:pt x="255143" y="1683257"/>
                  </a:moveTo>
                  <a:lnTo>
                    <a:pt x="449833" y="1625218"/>
                  </a:lnTo>
                  <a:lnTo>
                    <a:pt x="0" y="116077"/>
                  </a:lnTo>
                  <a:lnTo>
                    <a:pt x="389508" y="0"/>
                  </a:lnTo>
                  <a:lnTo>
                    <a:pt x="839343" y="1509140"/>
                  </a:lnTo>
                  <a:lnTo>
                    <a:pt x="1034033" y="1451102"/>
                  </a:lnTo>
                  <a:lnTo>
                    <a:pt x="760729" y="1956689"/>
                  </a:lnTo>
                  <a:lnTo>
                    <a:pt x="255143" y="16832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grpSp>
        <p:nvGrpSpPr>
          <p:cNvPr id="24" name="object 22"/>
          <p:cNvGrpSpPr/>
          <p:nvPr/>
        </p:nvGrpSpPr>
        <p:grpSpPr>
          <a:xfrm>
            <a:off x="7854697" y="435863"/>
            <a:ext cx="832103" cy="1240537"/>
            <a:chOff x="8014716" y="435863"/>
            <a:chExt cx="1083945" cy="2014855"/>
          </a:xfrm>
        </p:grpSpPr>
        <p:sp>
          <p:nvSpPr>
            <p:cNvPr id="25" name="object 23"/>
            <p:cNvSpPr/>
            <p:nvPr/>
          </p:nvSpPr>
          <p:spPr>
            <a:xfrm>
              <a:off x="8014716" y="435863"/>
              <a:ext cx="1083564" cy="20147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6" name="object 24"/>
            <p:cNvSpPr/>
            <p:nvPr/>
          </p:nvSpPr>
          <p:spPr>
            <a:xfrm>
              <a:off x="8080883" y="481456"/>
              <a:ext cx="935990" cy="1881505"/>
            </a:xfrm>
            <a:custGeom>
              <a:avLst/>
              <a:gdLst/>
              <a:ahLst/>
              <a:cxnLst/>
              <a:rect l="l" t="t" r="r" b="b"/>
              <a:pathLst>
                <a:path w="935990" h="1881505">
                  <a:moveTo>
                    <a:pt x="342138" y="0"/>
                  </a:moveTo>
                  <a:lnTo>
                    <a:pt x="0" y="96900"/>
                  </a:lnTo>
                  <a:lnTo>
                    <a:pt x="422401" y="1587627"/>
                  </a:lnTo>
                  <a:lnTo>
                    <a:pt x="251333" y="1636140"/>
                  </a:lnTo>
                  <a:lnTo>
                    <a:pt x="690499" y="1881251"/>
                  </a:lnTo>
                  <a:lnTo>
                    <a:pt x="935609" y="1442212"/>
                  </a:lnTo>
                  <a:lnTo>
                    <a:pt x="764540" y="1490726"/>
                  </a:lnTo>
                  <a:lnTo>
                    <a:pt x="342138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7" name="object 25"/>
            <p:cNvSpPr/>
            <p:nvPr/>
          </p:nvSpPr>
          <p:spPr>
            <a:xfrm>
              <a:off x="8080883" y="481456"/>
              <a:ext cx="935990" cy="1881505"/>
            </a:xfrm>
            <a:custGeom>
              <a:avLst/>
              <a:gdLst/>
              <a:ahLst/>
              <a:cxnLst/>
              <a:rect l="l" t="t" r="r" b="b"/>
              <a:pathLst>
                <a:path w="935990" h="1881505">
                  <a:moveTo>
                    <a:pt x="251333" y="1636140"/>
                  </a:moveTo>
                  <a:lnTo>
                    <a:pt x="422401" y="1587627"/>
                  </a:lnTo>
                  <a:lnTo>
                    <a:pt x="0" y="96900"/>
                  </a:lnTo>
                  <a:lnTo>
                    <a:pt x="342138" y="0"/>
                  </a:lnTo>
                  <a:lnTo>
                    <a:pt x="764540" y="1490726"/>
                  </a:lnTo>
                  <a:lnTo>
                    <a:pt x="935609" y="1442212"/>
                  </a:lnTo>
                  <a:lnTo>
                    <a:pt x="690499" y="1881251"/>
                  </a:lnTo>
                  <a:lnTo>
                    <a:pt x="251333" y="163614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32" name="object 30"/>
          <p:cNvSpPr txBox="1">
            <a:spLocks noGrp="1"/>
          </p:cNvSpPr>
          <p:nvPr>
            <p:ph type="title"/>
          </p:nvPr>
        </p:nvSpPr>
        <p:spPr>
          <a:xfrm>
            <a:off x="838200" y="2133600"/>
            <a:ext cx="72983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solidFill>
                  <a:srgbClr val="000000"/>
                </a:solidFill>
              </a:rPr>
              <a:t>Interaction </a:t>
            </a:r>
            <a:r>
              <a:rPr sz="3200" spc="-5" dirty="0">
                <a:solidFill>
                  <a:srgbClr val="000000"/>
                </a:solidFill>
              </a:rPr>
              <a:t>of </a:t>
            </a:r>
            <a:r>
              <a:rPr sz="3200" spc="-10" dirty="0">
                <a:solidFill>
                  <a:srgbClr val="000000"/>
                </a:solidFill>
              </a:rPr>
              <a:t>electromagnetic</a:t>
            </a:r>
            <a:r>
              <a:rPr sz="3200" spc="-40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radiation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The nature of the interaction between radiation and  matter may include-</a:t>
            </a:r>
          </a:p>
          <a:p>
            <a:pPr marL="1039813" indent="-514350">
              <a:buFont typeface="+mj-lt"/>
              <a:buAutoNum type="arabicPeriod"/>
            </a:pP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absorption</a:t>
            </a:r>
          </a:p>
          <a:p>
            <a:pPr marL="1039813" indent="-514350">
              <a:buFont typeface="+mj-lt"/>
              <a:buAutoNum type="arabicPeriod"/>
            </a:pP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emission</a:t>
            </a:r>
          </a:p>
          <a:p>
            <a:pPr marL="1039813" indent="-514350">
              <a:buFont typeface="+mj-lt"/>
              <a:buAutoNum type="arabicPeriod"/>
            </a:pP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scattering</a:t>
            </a:r>
          </a:p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They help in the study of matter with respect to</a:t>
            </a:r>
          </a:p>
          <a:p>
            <a:pPr marL="1039813" indent="-514350">
              <a:buFont typeface="+mj-lt"/>
              <a:buAutoNum type="arabicPeriod"/>
            </a:pP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qualitative study</a:t>
            </a:r>
          </a:p>
          <a:p>
            <a:pPr marL="1039813" indent="-514350">
              <a:buFont typeface="+mj-lt"/>
              <a:buAutoNum type="arabicPeriod"/>
            </a:pP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quantitative study</a:t>
            </a:r>
          </a:p>
          <a:p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" dirty="0" smtClean="0">
                <a:solidFill>
                  <a:srgbClr val="C00000"/>
                </a:solidFill>
                <a:latin typeface="Stencil" pitchFamily="82" charset="0"/>
              </a:rPr>
              <a:t>Interaction </a:t>
            </a:r>
            <a:r>
              <a:rPr lang="en-US" spc="-5" dirty="0" smtClean="0">
                <a:solidFill>
                  <a:srgbClr val="C00000"/>
                </a:solidFill>
                <a:latin typeface="Stencil" pitchFamily="82" charset="0"/>
              </a:rPr>
              <a:t>with</a:t>
            </a:r>
            <a:r>
              <a:rPr lang="en-US" spc="-10" dirty="0" smtClean="0">
                <a:solidFill>
                  <a:srgbClr val="C00000"/>
                </a:solidFill>
                <a:latin typeface="Stencil" pitchFamily="82" charset="0"/>
              </a:rPr>
              <a:t> </a:t>
            </a:r>
            <a:r>
              <a:rPr lang="en-US" spc="-70" dirty="0" smtClean="0">
                <a:solidFill>
                  <a:srgbClr val="C00000"/>
                </a:solidFill>
                <a:latin typeface="Stencil" pitchFamily="82" charset="0"/>
              </a:rPr>
              <a:t>matter...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The effect of electromagnetic radiation on interaction with matter  depends on energy associated with the radiation.</a:t>
            </a:r>
          </a:p>
          <a:p>
            <a:pPr algn="just"/>
            <a:endParaRPr lang="en-US" dirty="0" smtClean="0">
              <a:solidFill>
                <a:srgbClr val="0000CC"/>
              </a:solidFill>
              <a:latin typeface="Cambria" pitchFamily="18" charset="0"/>
            </a:endParaRPr>
          </a:p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Very energetic radiations (UV and x-ray) may cause an electron to be  ejected from the molecules.</a:t>
            </a:r>
          </a:p>
          <a:p>
            <a:pPr algn="just"/>
            <a:endParaRPr lang="en-US" dirty="0" smtClean="0">
              <a:solidFill>
                <a:srgbClr val="0000CC"/>
              </a:solidFill>
              <a:latin typeface="Cambria" pitchFamily="18" charset="0"/>
            </a:endParaRPr>
          </a:p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Radiation in the infrared region of the spectrum have much less  energy they can cause vibrations in molecules.</a:t>
            </a:r>
          </a:p>
          <a:p>
            <a:pPr algn="just"/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2362200"/>
          </a:xfrm>
        </p:spPr>
        <p:txBody>
          <a:bodyPr>
            <a:normAutofit/>
          </a:bodyPr>
          <a:lstStyle/>
          <a:p>
            <a:pPr algn="just"/>
            <a:r>
              <a:rPr lang="en-US" sz="3600" dirty="0" smtClean="0">
                <a:solidFill>
                  <a:srgbClr val="0000CC"/>
                </a:solidFill>
                <a:latin typeface="Cambria" pitchFamily="18" charset="0"/>
              </a:rPr>
              <a:t>Spectroscopy is  the study of the interaction  between electromagnetic radiation and matter. The  matter can be atoms, molecules or ions.</a:t>
            </a:r>
          </a:p>
          <a:p>
            <a:pPr algn="just">
              <a:buNone/>
            </a:pPr>
            <a:endParaRPr lang="en-US" sz="3600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" dirty="0" smtClean="0">
                <a:solidFill>
                  <a:srgbClr val="C00000"/>
                </a:solidFill>
                <a:latin typeface="Stencil" pitchFamily="82" charset="0"/>
              </a:rPr>
              <a:t>Interaction </a:t>
            </a:r>
            <a:r>
              <a:rPr lang="en-US" spc="-5" dirty="0" smtClean="0">
                <a:solidFill>
                  <a:srgbClr val="C00000"/>
                </a:solidFill>
                <a:latin typeface="Stencil" pitchFamily="82" charset="0"/>
              </a:rPr>
              <a:t>with</a:t>
            </a:r>
            <a:r>
              <a:rPr lang="en-US" spc="-10" dirty="0" smtClean="0">
                <a:solidFill>
                  <a:srgbClr val="C00000"/>
                </a:solidFill>
                <a:latin typeface="Stencil" pitchFamily="82" charset="0"/>
              </a:rPr>
              <a:t> </a:t>
            </a:r>
            <a:r>
              <a:rPr lang="en-US" spc="-70" dirty="0" smtClean="0">
                <a:solidFill>
                  <a:srgbClr val="C00000"/>
                </a:solidFill>
                <a:latin typeface="Stencil" pitchFamily="82" charset="0"/>
              </a:rPr>
              <a:t>matter...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Microwave radiation is even less energetic than infrared  radiation it can neither induce electronic transition in  molecules nor can it cause vibrations it can only cause  molecules to rotate.</a:t>
            </a:r>
          </a:p>
          <a:p>
            <a:pPr algn="just"/>
            <a:r>
              <a:rPr lang="en-US" dirty="0" smtClean="0">
                <a:solidFill>
                  <a:srgbClr val="FF0066"/>
                </a:solidFill>
                <a:latin typeface="Cambria" pitchFamily="18" charset="0"/>
              </a:rPr>
              <a:t>Ultraviolet, visible 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- electronic transitions</a:t>
            </a:r>
          </a:p>
          <a:p>
            <a:pPr algn="just"/>
            <a:r>
              <a:rPr lang="en-US" dirty="0" smtClean="0">
                <a:solidFill>
                  <a:srgbClr val="FF0066"/>
                </a:solidFill>
                <a:latin typeface="Cambria" pitchFamily="18" charset="0"/>
              </a:rPr>
              <a:t>Infrared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 - molecular vibrations</a:t>
            </a:r>
          </a:p>
          <a:p>
            <a:pPr algn="just"/>
            <a:r>
              <a:rPr lang="en-US" dirty="0" smtClean="0">
                <a:solidFill>
                  <a:srgbClr val="FF0066"/>
                </a:solidFill>
                <a:latin typeface="Cambria" pitchFamily="18" charset="0"/>
              </a:rPr>
              <a:t>Microwave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 - molecular rotation</a:t>
            </a:r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Types of spectroscopy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CC"/>
                </a:solidFill>
              </a:rPr>
              <a:t>When radiation meets matter, the radiation is either  scattered, emitted or absorbed</a:t>
            </a:r>
          </a:p>
          <a:p>
            <a:endParaRPr lang="en-US" dirty="0" smtClean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so they are of three types  </a:t>
            </a:r>
          </a:p>
          <a:p>
            <a:pPr marL="979488" indent="-514350">
              <a:buFont typeface="+mj-lt"/>
              <a:buAutoNum type="arabicPeriod"/>
            </a:pPr>
            <a:r>
              <a:rPr lang="en-US" dirty="0" smtClean="0">
                <a:solidFill>
                  <a:srgbClr val="FF0066"/>
                </a:solidFill>
              </a:rPr>
              <a:t>absorption spectroscopy  </a:t>
            </a:r>
          </a:p>
          <a:p>
            <a:pPr marL="979488" indent="-514350">
              <a:buFont typeface="+mj-lt"/>
              <a:buAutoNum type="arabicPeriod"/>
            </a:pPr>
            <a:r>
              <a:rPr lang="en-US" dirty="0" smtClean="0">
                <a:solidFill>
                  <a:srgbClr val="FF0066"/>
                </a:solidFill>
              </a:rPr>
              <a:t>scattering spectroscopy  </a:t>
            </a:r>
          </a:p>
          <a:p>
            <a:pPr marL="979488" indent="-514350">
              <a:buFont typeface="+mj-lt"/>
              <a:buAutoNum type="arabicPeriod"/>
            </a:pPr>
            <a:r>
              <a:rPr lang="en-US" dirty="0" smtClean="0">
                <a:solidFill>
                  <a:srgbClr val="FF0066"/>
                </a:solidFill>
              </a:rPr>
              <a:t>emission spectroscopy</a:t>
            </a:r>
          </a:p>
          <a:p>
            <a:endParaRPr lang="en-US" dirty="0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Absorption spectroscopy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CC"/>
                </a:solidFill>
              </a:rPr>
              <a:t>In absorption spectroscopy an electromagnetic radiation is  absorbed by an atom or molecule</a:t>
            </a:r>
          </a:p>
          <a:p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" name="object 10"/>
          <p:cNvGrpSpPr/>
          <p:nvPr/>
        </p:nvGrpSpPr>
        <p:grpSpPr>
          <a:xfrm>
            <a:off x="4343400" y="2971800"/>
            <a:ext cx="533400" cy="788035"/>
            <a:chOff x="5428488" y="2848355"/>
            <a:chExt cx="533400" cy="788035"/>
          </a:xfrm>
        </p:grpSpPr>
        <p:sp>
          <p:nvSpPr>
            <p:cNvPr id="5" name="object 11"/>
            <p:cNvSpPr/>
            <p:nvPr/>
          </p:nvSpPr>
          <p:spPr>
            <a:xfrm>
              <a:off x="5441442" y="2861309"/>
              <a:ext cx="508000" cy="762000"/>
            </a:xfrm>
            <a:custGeom>
              <a:avLst/>
              <a:gdLst/>
              <a:ahLst/>
              <a:cxnLst/>
              <a:rect l="l" t="t" r="r" b="b"/>
              <a:pathLst>
                <a:path w="508000" h="762000">
                  <a:moveTo>
                    <a:pt x="380619" y="0"/>
                  </a:moveTo>
                  <a:lnTo>
                    <a:pt x="126873" y="0"/>
                  </a:lnTo>
                  <a:lnTo>
                    <a:pt x="126873" y="508253"/>
                  </a:lnTo>
                  <a:lnTo>
                    <a:pt x="0" y="508253"/>
                  </a:lnTo>
                  <a:lnTo>
                    <a:pt x="253746" y="762000"/>
                  </a:lnTo>
                  <a:lnTo>
                    <a:pt x="507492" y="508253"/>
                  </a:lnTo>
                  <a:lnTo>
                    <a:pt x="380619" y="508253"/>
                  </a:lnTo>
                  <a:lnTo>
                    <a:pt x="3806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2"/>
            <p:cNvSpPr/>
            <p:nvPr/>
          </p:nvSpPr>
          <p:spPr>
            <a:xfrm>
              <a:off x="5441442" y="2861309"/>
              <a:ext cx="508000" cy="762000"/>
            </a:xfrm>
            <a:custGeom>
              <a:avLst/>
              <a:gdLst/>
              <a:ahLst/>
              <a:cxnLst/>
              <a:rect l="l" t="t" r="r" b="b"/>
              <a:pathLst>
                <a:path w="508000" h="762000">
                  <a:moveTo>
                    <a:pt x="0" y="508253"/>
                  </a:moveTo>
                  <a:lnTo>
                    <a:pt x="126873" y="508253"/>
                  </a:lnTo>
                  <a:lnTo>
                    <a:pt x="126873" y="0"/>
                  </a:lnTo>
                  <a:lnTo>
                    <a:pt x="380619" y="0"/>
                  </a:lnTo>
                  <a:lnTo>
                    <a:pt x="380619" y="508253"/>
                  </a:lnTo>
                  <a:lnTo>
                    <a:pt x="507492" y="508253"/>
                  </a:lnTo>
                  <a:lnTo>
                    <a:pt x="253746" y="762000"/>
                  </a:lnTo>
                  <a:lnTo>
                    <a:pt x="0" y="508253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Rectangle 6"/>
          <p:cNvSpPr/>
          <p:nvPr/>
        </p:nvSpPr>
        <p:spPr>
          <a:xfrm>
            <a:off x="533400" y="3962400"/>
            <a:ext cx="822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CC"/>
                </a:solidFill>
              </a:rPr>
              <a:t>Which undergoes transition from a lower energy state to a higher  energy or excited state.</a:t>
            </a:r>
          </a:p>
          <a:p>
            <a:r>
              <a:rPr lang="en-US" sz="2800" dirty="0" smtClean="0">
                <a:solidFill>
                  <a:srgbClr val="0000CC"/>
                </a:solidFill>
              </a:rPr>
              <a:t>Absorption occurs only when the energy of radiation matches the  difference in energy between two energy levels.</a:t>
            </a:r>
            <a:endParaRPr lang="en-US" sz="28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Scattering spectroscopy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CC"/>
                </a:solidFill>
              </a:rPr>
              <a:t>Scattering spectroscopy measures certain physical properties by  measuring the amount of light that a substance scatters at  certain wavelengths .</a:t>
            </a:r>
          </a:p>
          <a:p>
            <a:endParaRPr lang="en-US" dirty="0" smtClean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One of the most useful applications of light scattering  spectroscopy is </a:t>
            </a:r>
            <a:r>
              <a:rPr lang="en-US" dirty="0" smtClean="0">
                <a:solidFill>
                  <a:srgbClr val="FF0000"/>
                </a:solidFill>
              </a:rPr>
              <a:t>RAMAN SPECTROSCOPY.</a:t>
            </a:r>
          </a:p>
          <a:p>
            <a:endParaRPr lang="en-US" dirty="0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Emission spectroscopy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Atoms or molecules that are excited to high energy levels can  decay to lower levels by emitting radiation.</a:t>
            </a:r>
          </a:p>
          <a:p>
            <a:endParaRPr lang="en-US" dirty="0" smtClean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The substance first absorbs energy and then emits this energy  as light.</a:t>
            </a:r>
          </a:p>
          <a:p>
            <a:endParaRPr lang="en-US" dirty="0" smtClean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Emission can be induced by sources of energy such as flame or  electromagnetic radiation.</a:t>
            </a:r>
          </a:p>
          <a:p>
            <a:endParaRPr lang="en-US" dirty="0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7"/>
          <p:cNvPicPr>
            <a:picLocks noChangeAspect="1" noChangeArrowheads="1"/>
          </p:cNvPicPr>
          <p:nvPr/>
        </p:nvPicPr>
        <p:blipFill>
          <a:blip r:embed="rId2">
            <a:lum bright="8000"/>
          </a:blip>
          <a:srcRect l="9245" t="5997" r="8089" b="7584"/>
          <a:stretch>
            <a:fillRect/>
          </a:stretch>
        </p:blipFill>
        <p:spPr bwMode="auto">
          <a:xfrm>
            <a:off x="2438400" y="296333"/>
            <a:ext cx="4038600" cy="633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Principles of absorption spectroscopy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                              A = - log (T)</a:t>
            </a:r>
            <a:endParaRPr lang="en-US" dirty="0"/>
          </a:p>
        </p:txBody>
      </p:sp>
      <p:pic>
        <p:nvPicPr>
          <p:cNvPr id="102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590800"/>
            <a:ext cx="4701084" cy="223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667000" y="5334000"/>
            <a:ext cx="4165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/>
              <a:t>Absorption of light by a sample</a:t>
            </a:r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Principles of absorption spectroscopy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b="1" dirty="0" smtClean="0">
                <a:solidFill>
                  <a:srgbClr val="FF0066"/>
                </a:solidFill>
                <a:latin typeface="Cambria" pitchFamily="18" charset="0"/>
              </a:rPr>
              <a:t>Lamberts law</a:t>
            </a:r>
            <a:r>
              <a:rPr lang="en-US" dirty="0" smtClean="0">
                <a:solidFill>
                  <a:srgbClr val="FF0066"/>
                </a:solidFill>
                <a:latin typeface="Cambria" pitchFamily="18" charset="0"/>
              </a:rPr>
              <a:t>:</a:t>
            </a:r>
          </a:p>
          <a:p>
            <a:pPr algn="just">
              <a:buNone/>
            </a:pP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    It states that when monochromatic light passes through a  transparent medium, the intensity of transmitted light decreases  exponentially as the thickness of absorbing material increases.</a:t>
            </a:r>
          </a:p>
          <a:p>
            <a:pPr algn="just"/>
            <a:r>
              <a:rPr lang="en-US" b="1" dirty="0" smtClean="0">
                <a:solidFill>
                  <a:srgbClr val="FF0066"/>
                </a:solidFill>
                <a:latin typeface="Cambria" pitchFamily="18" charset="0"/>
              </a:rPr>
              <a:t>Beer’s law:</a:t>
            </a:r>
          </a:p>
          <a:p>
            <a:pPr algn="just">
              <a:buNone/>
            </a:pP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    It stats that the intensity of transmitted monochromatic light  decreases exponentially as the concentration of the absorbing  substance increases.</a:t>
            </a:r>
          </a:p>
          <a:p>
            <a:pPr algn="just"/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C00000"/>
                </a:solidFill>
                <a:latin typeface="Stencil" pitchFamily="82" charset="0"/>
              </a:rPr>
              <a:t>Beer-lamberts</a:t>
            </a:r>
            <a:r>
              <a:rPr lang="en-US" sz="3600" spc="-30" dirty="0" smtClean="0">
                <a:solidFill>
                  <a:srgbClr val="C00000"/>
                </a:solidFill>
                <a:latin typeface="Stencil" pitchFamily="82" charset="0"/>
              </a:rPr>
              <a:t> </a:t>
            </a:r>
            <a:r>
              <a:rPr lang="en-US" sz="3600" spc="-55" dirty="0" smtClean="0">
                <a:solidFill>
                  <a:srgbClr val="C00000"/>
                </a:solidFill>
                <a:latin typeface="Stencil" pitchFamily="82" charset="0"/>
              </a:rPr>
              <a:t>law</a:t>
            </a:r>
            <a:endParaRPr lang="en-US" sz="3600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54864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The Beer-Lambert law states that the amount of light  absorbed by a substance dissolved in a fully transmitting  solvent is directly proportional to the concentration of the  substance and the path length.</a:t>
            </a:r>
          </a:p>
          <a:p>
            <a:pPr algn="just">
              <a:buNone/>
            </a:pP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                                                 A = a x b x c</a:t>
            </a:r>
          </a:p>
          <a:p>
            <a:pPr algn="just">
              <a:buNone/>
            </a:pP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  where </a:t>
            </a:r>
          </a:p>
          <a:p>
            <a:pPr algn="just">
              <a:buNone/>
            </a:pP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            a = the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absorptivity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of the substance</a:t>
            </a:r>
          </a:p>
          <a:p>
            <a:pPr algn="just">
              <a:buNone/>
            </a:pP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            b = path length</a:t>
            </a:r>
          </a:p>
          <a:p>
            <a:pPr algn="just">
              <a:buNone/>
            </a:pP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             c = concentration of the substance</a:t>
            </a:r>
          </a:p>
          <a:p>
            <a:pPr algn="just"/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When working in concentration units of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molarity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, the Beer-Lambert law is written as:</a:t>
            </a:r>
          </a:p>
          <a:p>
            <a:pPr algn="just">
              <a:buNone/>
            </a:pP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                                                 A = £ x b x c</a:t>
            </a:r>
          </a:p>
          <a:p>
            <a:pPr algn="just">
              <a:buNone/>
            </a:pPr>
            <a:r>
              <a:rPr lang="en-US" sz="2800" dirty="0">
                <a:solidFill>
                  <a:srgbClr val="0000CC"/>
                </a:solidFill>
                <a:latin typeface="Cambria" pitchFamily="18" charset="0"/>
              </a:rPr>
              <a:t> 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  Where £ is the wavelength-dependent molar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absorptivity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coefficient with units of M-1 cm-1.</a:t>
            </a:r>
          </a:p>
          <a:p>
            <a:pPr algn="just">
              <a:buNone/>
            </a:pPr>
            <a:r>
              <a:rPr lang="en-US" sz="2800" dirty="0">
                <a:solidFill>
                  <a:srgbClr val="0000CC"/>
                </a:solidFill>
                <a:latin typeface="Cambria" pitchFamily="18" charset="0"/>
              </a:rPr>
              <a:t> 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 As, </a:t>
            </a:r>
            <a:r>
              <a:rPr lang="en-IN" sz="2400" dirty="0">
                <a:solidFill>
                  <a:srgbClr val="0000CC"/>
                </a:solidFill>
                <a:latin typeface="Cambria" pitchFamily="18" charset="0"/>
                <a:sym typeface="Symbol"/>
              </a:rPr>
              <a:t>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and b, both are constant, then it can be written that,    A </a:t>
            </a:r>
            <a:r>
              <a:rPr lang="en-IN" sz="2400" dirty="0">
                <a:solidFill>
                  <a:srgbClr val="0000CC"/>
                </a:solidFill>
                <a:latin typeface="Cambria" pitchFamily="18" charset="0"/>
                <a:sym typeface="Symbol"/>
              </a:rPr>
              <a:t>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c</a:t>
            </a:r>
          </a:p>
          <a:p>
            <a:pPr algn="just"/>
            <a:endParaRPr lang="en-US" sz="2800" dirty="0" smtClean="0">
              <a:solidFill>
                <a:srgbClr val="0000CC"/>
              </a:solidFill>
              <a:latin typeface="Cambria" pitchFamily="18" charset="0"/>
            </a:endParaRPr>
          </a:p>
          <a:p>
            <a:endParaRPr lang="en-US" sz="2800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Selection Rules for Electronic Transitions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0292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If there is a change in the number of unpaired electrons in going from the ground state to the excited state, the transition is referred to as spin or multiplicity-forbid.</a:t>
            </a:r>
          </a:p>
          <a:p>
            <a:pPr algn="just"/>
            <a:endParaRPr lang="en-US" sz="2800" dirty="0" smtClean="0">
              <a:solidFill>
                <a:srgbClr val="0000CC"/>
              </a:solidFill>
              <a:latin typeface="Cambria" pitchFamily="18" charset="0"/>
            </a:endParaRPr>
          </a:p>
          <a:p>
            <a:pPr algn="just"/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If the transition occurs within a set of d- or p-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orbitals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(i.e., a transition in which redistribution of electrons takes place within a particular orbital or there is change in the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azimuthal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quantum number), it is termed as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Laporte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forbidden transition. The molecule must have centre of symmetry.</a:t>
            </a:r>
          </a:p>
          <a:p>
            <a:pPr algn="just"/>
            <a:endParaRPr lang="en-US" sz="2800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latin typeface="Stencil" pitchFamily="82" charset="0"/>
              </a:rPr>
              <a:t>Spectrometer</a:t>
            </a:r>
            <a:endParaRPr lang="en-US" sz="4800" b="1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1"/>
            <a:ext cx="8229600" cy="1904999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Spectrometer is something which can be used to measure  the presence of particular compound or particle in a molecule.</a:t>
            </a:r>
          </a:p>
          <a:p>
            <a:pPr algn="just"/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Selection Rules for Electronic Transitions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8006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However, transitions become allowed because</a:t>
            </a:r>
          </a:p>
          <a:p>
            <a:pPr algn="just">
              <a:buNone/>
            </a:pP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 (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i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)	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Vibrational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transitions during d-d transition may change dipole moment and become allowed as low intensity bands.</a:t>
            </a:r>
          </a:p>
          <a:p>
            <a:pPr algn="just">
              <a:buNone/>
            </a:pP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 (ii)	In complexes, there may be mixing of d- and p-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orbitals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and the transition t2g  to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eg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is not pure d → d transition, but is mixed   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dp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-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dp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transition.</a:t>
            </a:r>
          </a:p>
          <a:p>
            <a:pPr algn="just">
              <a:buNone/>
            </a:pP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 (iii)	If there is overlap of metal d-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orbitals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with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ligand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orbitals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, the pure d character of metal d-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orbitals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is lost and the d-d transition may have higher intensity than expected.</a:t>
            </a:r>
          </a:p>
          <a:p>
            <a:pPr algn="just"/>
            <a:endParaRPr lang="en-US" sz="2800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Selection Rules for Electronic Transitions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8915400" cy="5181600"/>
          </a:xfrm>
        </p:spPr>
        <p:txBody>
          <a:bodyPr>
            <a:normAutofit fontScale="70000" lnSpcReduction="20000"/>
          </a:bodyPr>
          <a:lstStyle/>
          <a:p>
            <a:pPr marL="222250" indent="-222250"/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Complexes are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coloured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</a:t>
            </a:r>
          </a:p>
          <a:p>
            <a:pPr marL="222250" indent="-222250">
              <a:buNone/>
            </a:pPr>
            <a:r>
              <a:rPr lang="en-US" sz="2800" dirty="0">
                <a:solidFill>
                  <a:srgbClr val="0000CC"/>
                </a:solidFill>
                <a:latin typeface="Cambria" pitchFamily="18" charset="0"/>
              </a:rPr>
              <a:t> 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Complexes are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coloured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if the ion does not possess perfect octahedral symmetry and the centre of symmetry is not preserved; d- and p-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orbitals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are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hybridised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and the transition occurs only between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dp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levels.</a:t>
            </a:r>
          </a:p>
          <a:p>
            <a:pPr marL="222250" indent="-222250">
              <a:buNone/>
            </a:pPr>
            <a:endParaRPr lang="en-US" sz="2800" dirty="0" smtClean="0">
              <a:solidFill>
                <a:srgbClr val="0000CC"/>
              </a:solidFill>
              <a:latin typeface="Cambria" pitchFamily="18" charset="0"/>
            </a:endParaRPr>
          </a:p>
          <a:p>
            <a:pPr marL="222250" indent="-222250"/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Vibronic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transitions</a:t>
            </a:r>
          </a:p>
          <a:p>
            <a:pPr marL="222250" indent="-222250">
              <a:buNone/>
            </a:pPr>
            <a:r>
              <a:rPr lang="en-US" sz="2800" dirty="0">
                <a:solidFill>
                  <a:srgbClr val="0000CC"/>
                </a:solidFill>
                <a:latin typeface="Cambria" pitchFamily="18" charset="0"/>
              </a:rPr>
              <a:t> 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 Even if the symmetry is perfect octahedron, some of the molecules during a normal vibration get distorted at any time and also d- and p-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orbitals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are mixed in a symmetric configuration, then less intense transition (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Emax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5 ~ 25) is observed. This transition is referred to as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vibronically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allowed transition and the effect is called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vibrational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coupling. </a:t>
            </a:r>
          </a:p>
          <a:p>
            <a:pPr marL="222250" indent="-222250">
              <a:buNone/>
            </a:pPr>
            <a:endParaRPr lang="en-US" sz="2800" dirty="0" smtClean="0">
              <a:solidFill>
                <a:srgbClr val="0000CC"/>
              </a:solidFill>
              <a:latin typeface="Cambria" pitchFamily="18" charset="0"/>
            </a:endParaRPr>
          </a:p>
          <a:p>
            <a:pPr marL="222250" indent="-222250"/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Some d-d transitions are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Laporte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forbidden while others are both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Laporte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and spin-forbidden. For example, the transitions     t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1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2g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e0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 → t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0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2g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e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1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occurring in [Ti(H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O)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6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]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3+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Laporte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forbidden. Transitions t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2g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e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→ t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2g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e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3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in (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Mn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(H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0)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6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]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2+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ion and t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5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2g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e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→ t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2g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e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3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g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in [Co(H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O)</a:t>
            </a:r>
            <a:r>
              <a:rPr lang="en-US" sz="2800" baseline="-25000" dirty="0" smtClean="0">
                <a:solidFill>
                  <a:srgbClr val="0000CC"/>
                </a:solidFill>
                <a:latin typeface="Cambria" pitchFamily="18" charset="0"/>
              </a:rPr>
              <a:t>6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]</a:t>
            </a:r>
            <a:r>
              <a:rPr lang="en-US" sz="2800" baseline="30000" dirty="0" smtClean="0">
                <a:solidFill>
                  <a:srgbClr val="0000CC"/>
                </a:solidFill>
                <a:latin typeface="Cambria" pitchFamily="18" charset="0"/>
              </a:rPr>
              <a:t>2+ 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ion are </a:t>
            </a:r>
            <a:r>
              <a:rPr lang="en-US" sz="2800" dirty="0" err="1" smtClean="0">
                <a:solidFill>
                  <a:srgbClr val="0000CC"/>
                </a:solidFill>
                <a:latin typeface="Cambria" pitchFamily="18" charset="0"/>
              </a:rPr>
              <a:t>Laporte</a:t>
            </a:r>
            <a:r>
              <a:rPr lang="en-US" sz="2800" dirty="0" smtClean="0">
                <a:solidFill>
                  <a:srgbClr val="0000CC"/>
                </a:solidFill>
                <a:latin typeface="Cambria" pitchFamily="18" charset="0"/>
              </a:rPr>
              <a:t> as well as spin-forbidden d-d transitions.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SPECTRUM OF HYDROGEN ATOM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pic>
        <p:nvPicPr>
          <p:cNvPr id="2050" name="Picture 28"/>
          <p:cNvPicPr>
            <a:picLocks noChangeAspect="1" noChangeArrowheads="1"/>
          </p:cNvPicPr>
          <p:nvPr/>
        </p:nvPicPr>
        <p:blipFill>
          <a:blip r:embed="rId2">
            <a:lum bright="20000" contrast="40000"/>
          </a:blip>
          <a:srcRect r="1518" b="6256"/>
          <a:stretch>
            <a:fillRect/>
          </a:stretch>
        </p:blipFill>
        <p:spPr bwMode="auto">
          <a:xfrm>
            <a:off x="1085425" y="1295400"/>
            <a:ext cx="691557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The </a:t>
            </a:r>
            <a:r>
              <a:rPr lang="en-IN" b="1" dirty="0">
                <a:solidFill>
                  <a:srgbClr val="0000CC"/>
                </a:solidFill>
                <a:latin typeface="Cambria" pitchFamily="18" charset="0"/>
              </a:rPr>
              <a:t>selection rules </a:t>
            </a:r>
            <a:r>
              <a:rPr lang="en-IN" i="1" dirty="0">
                <a:solidFill>
                  <a:srgbClr val="0000CC"/>
                </a:solidFill>
                <a:latin typeface="Cambria" pitchFamily="18" charset="0"/>
              </a:rPr>
              <a:t>(i.e., 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the conditions for which the transition</a:t>
            </a:r>
            <a:r>
              <a:rPr lang="en-IN" b="1" dirty="0">
                <a:solidFill>
                  <a:srgbClr val="0000CC"/>
                </a:solidFill>
                <a:latin typeface="Cambria" pitchFamily="18" charset="0"/>
              </a:rPr>
              <a:t> 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are allowed) for hydrogen atom are</a:t>
            </a:r>
            <a:endParaRPr lang="en-US" dirty="0">
              <a:solidFill>
                <a:srgbClr val="0000CC"/>
              </a:solidFill>
              <a:latin typeface="Cambria" pitchFamily="18" charset="0"/>
            </a:endParaRPr>
          </a:p>
          <a:p>
            <a:r>
              <a:rPr lang="en-IN" dirty="0">
                <a:solidFill>
                  <a:srgbClr val="0000CC"/>
                </a:solidFill>
                <a:latin typeface="Cambria" pitchFamily="18" charset="0"/>
                <a:sym typeface="Symbol"/>
              </a:rPr>
              <a:t>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n = Any integer   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  <a:sym typeface="Symbol"/>
              </a:rPr>
              <a:t></a:t>
            </a:r>
            <a:r>
              <a:rPr lang="en-IN" i="1" dirty="0">
                <a:solidFill>
                  <a:srgbClr val="0000CC"/>
                </a:solidFill>
                <a:latin typeface="Cambria" pitchFamily="18" charset="0"/>
              </a:rPr>
              <a:t>l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= +l or -l,   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  <a:sym typeface="Symbol"/>
              </a:rPr>
              <a:t></a:t>
            </a:r>
            <a:r>
              <a:rPr lang="en-IN" i="1" dirty="0">
                <a:solidFill>
                  <a:srgbClr val="0000CC"/>
                </a:solidFill>
                <a:latin typeface="Cambria" pitchFamily="18" charset="0"/>
              </a:rPr>
              <a:t>j = 0,± 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1</a:t>
            </a:r>
            <a:endParaRPr lang="en-US" dirty="0">
              <a:solidFill>
                <a:srgbClr val="0000CC"/>
              </a:solidFill>
              <a:latin typeface="Cambria" pitchFamily="18" charset="0"/>
            </a:endParaRPr>
          </a:p>
          <a:p>
            <a:endParaRPr lang="en-US" dirty="0" smtClean="0">
              <a:solidFill>
                <a:srgbClr val="0000CC"/>
              </a:solidFill>
              <a:latin typeface="Cambria" pitchFamily="18" charset="0"/>
            </a:endParaRPr>
          </a:p>
          <a:p>
            <a:r>
              <a:rPr lang="en-IN" baseline="30000" dirty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S</a:t>
            </a:r>
            <a:r>
              <a:rPr lang="en-IN" baseline="-25000" dirty="0">
                <a:solidFill>
                  <a:srgbClr val="0000CC"/>
                </a:solidFill>
                <a:latin typeface="Cambria" pitchFamily="18" charset="0"/>
              </a:rPr>
              <a:t>1/2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  <a:sym typeface="Symbol"/>
              </a:rPr>
              <a:t>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</a:t>
            </a:r>
            <a:r>
              <a:rPr lang="en-IN" baseline="30000" dirty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P</a:t>
            </a:r>
            <a:r>
              <a:rPr lang="en-IN" baseline="-25000" dirty="0">
                <a:solidFill>
                  <a:srgbClr val="0000CC"/>
                </a:solidFill>
                <a:latin typeface="Cambria" pitchFamily="18" charset="0"/>
              </a:rPr>
              <a:t>1/2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(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  <a:sym typeface="Symbol"/>
              </a:rPr>
              <a:t>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j = 0), </a:t>
            </a:r>
            <a:r>
              <a:rPr lang="en-IN" baseline="30000" dirty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S</a:t>
            </a:r>
            <a:r>
              <a:rPr lang="en-IN" baseline="-25000" dirty="0">
                <a:solidFill>
                  <a:srgbClr val="0000CC"/>
                </a:solidFill>
                <a:latin typeface="Cambria" pitchFamily="18" charset="0"/>
              </a:rPr>
              <a:t>1/2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  <a:sym typeface="Symbol"/>
              </a:rPr>
              <a:t>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</a:t>
            </a:r>
            <a:r>
              <a:rPr lang="en-IN" baseline="30000" dirty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P</a:t>
            </a:r>
            <a:r>
              <a:rPr lang="en-IN" baseline="-25000" dirty="0">
                <a:solidFill>
                  <a:srgbClr val="0000CC"/>
                </a:solidFill>
                <a:latin typeface="Cambria" pitchFamily="18" charset="0"/>
              </a:rPr>
              <a:t>3/2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(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  <a:sym typeface="Symbol"/>
              </a:rPr>
              <a:t>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j = +1)</a:t>
            </a:r>
            <a:endParaRPr lang="en-US" dirty="0">
              <a:solidFill>
                <a:srgbClr val="0000CC"/>
              </a:solidFill>
              <a:latin typeface="Cambria" pitchFamily="18" charset="0"/>
            </a:endParaRPr>
          </a:p>
          <a:p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cap="all" dirty="0">
                <a:solidFill>
                  <a:srgbClr val="C00000"/>
                </a:solidFill>
                <a:latin typeface="Stencil" pitchFamily="82" charset="0"/>
              </a:rPr>
              <a:t>Rotational Spectroscopy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Rotational energy of a molecule is quantized and it is much smaller than the </a:t>
            </a:r>
            <a:r>
              <a:rPr lang="en-US" dirty="0" err="1" smtClean="0">
                <a:solidFill>
                  <a:srgbClr val="0000CC"/>
                </a:solidFill>
              </a:rPr>
              <a:t>vibrational</a:t>
            </a:r>
            <a:r>
              <a:rPr lang="en-US" dirty="0" smtClean="0">
                <a:solidFill>
                  <a:srgbClr val="0000CC"/>
                </a:solidFill>
              </a:rPr>
              <a:t> and electronic energies. The energy levels for the rotational motion of a molecule are obtained by</a:t>
            </a:r>
          </a:p>
          <a:p>
            <a:pPr>
              <a:buNone/>
            </a:pP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                                    </a:t>
            </a:r>
          </a:p>
          <a:p>
            <a:pPr>
              <a:buNone/>
            </a:pP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                                                 J= 0, 1, 2, 3    	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where I is the moment of inertia of the molecule about its axis of rotation and J is the rotational quantum number. The equation (2.5) shows that energy separation between rotational energy levels is of the order of 25 J mol-1 (1 to10 cm-1). Since these rotational transitions lie in the microwave region of the spectrum, the rotational spectra is also called the </a:t>
            </a:r>
            <a:r>
              <a:rPr lang="en-US" b="1" dirty="0" smtClean="0">
                <a:solidFill>
                  <a:srgbClr val="FF0066"/>
                </a:solidFill>
              </a:rPr>
              <a:t>Microwave Spectra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2438400" y="2971800"/>
          <a:ext cx="1385455" cy="609600"/>
        </p:xfrm>
        <a:graphic>
          <a:graphicData uri="http://schemas.openxmlformats.org/presentationml/2006/ole">
            <p:oleObj spid="_x0000_s3075" r:id="rId3" imgW="952500" imgH="419100" progId="">
              <p:embed/>
            </p:oleObj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Conditions to obtain pure rotational spectrum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For microwave absorption, the molecule must possess a permanent dipole moment. A rotating </a:t>
            </a:r>
            <a:r>
              <a:rPr lang="en-IN" dirty="0" err="1">
                <a:solidFill>
                  <a:srgbClr val="0000CC"/>
                </a:solidFill>
                <a:latin typeface="Cambria" pitchFamily="18" charset="0"/>
              </a:rPr>
              <a:t>heteronuclear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diatomic molecule such as HC1 (or CO, NO, H</a:t>
            </a:r>
            <a:r>
              <a:rPr lang="en-IN" baseline="-25000" dirty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O etc.) will give rise to a </a:t>
            </a:r>
            <a:r>
              <a:rPr lang="en-IN" dirty="0" err="1">
                <a:solidFill>
                  <a:srgbClr val="0000CC"/>
                </a:solidFill>
                <a:latin typeface="Cambria" pitchFamily="18" charset="0"/>
              </a:rPr>
              <a:t>sinusoidally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varying component of electric dipole moment vector, which can interact with the electric field vector of the microwave radiation. Hence, </a:t>
            </a:r>
            <a:r>
              <a:rPr lang="en-IN" dirty="0" err="1">
                <a:solidFill>
                  <a:srgbClr val="0000CC"/>
                </a:solidFill>
                <a:latin typeface="Cambria" pitchFamily="18" charset="0"/>
              </a:rPr>
              <a:t>heteronuclear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diatomic and polyatomic molecules with permanent dipole moment give rise to a spectrum and are said to be </a:t>
            </a:r>
            <a:r>
              <a:rPr lang="en-IN" b="1" dirty="0">
                <a:solidFill>
                  <a:srgbClr val="FF0066"/>
                </a:solidFill>
                <a:latin typeface="Cambria" pitchFamily="18" charset="0"/>
              </a:rPr>
              <a:t>microwave active</a:t>
            </a:r>
            <a:r>
              <a:rPr lang="en-IN" b="1" dirty="0">
                <a:solidFill>
                  <a:srgbClr val="0000CC"/>
                </a:solidFill>
                <a:latin typeface="Cambria" pitchFamily="18" charset="0"/>
              </a:rPr>
              <a:t>.</a:t>
            </a:r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Conditions to obtain pure rotational spectrum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However, polyatomic molecules having no dipole moment may be made to undergo </a:t>
            </a:r>
            <a:r>
              <a:rPr lang="en-IN" dirty="0" err="1">
                <a:solidFill>
                  <a:srgbClr val="0000CC"/>
                </a:solidFill>
                <a:latin typeface="Cambria" pitchFamily="18" charset="0"/>
              </a:rPr>
              <a:t>vibrational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rotational transition because of the fact that exciting radiation can induce an oscillating dipole moment in such type of molecules. The </a:t>
            </a:r>
            <a:r>
              <a:rPr lang="en-IN" dirty="0" err="1">
                <a:solidFill>
                  <a:srgbClr val="0000CC"/>
                </a:solidFill>
                <a:latin typeface="Cambria" pitchFamily="18" charset="0"/>
              </a:rPr>
              <a:t>homonuclear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diatomic molecules such as H</a:t>
            </a:r>
            <a:r>
              <a:rPr lang="en-IN" baseline="-25000" dirty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, N</a:t>
            </a:r>
            <a:r>
              <a:rPr lang="en-IN" baseline="-25000" dirty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, O</a:t>
            </a:r>
            <a:r>
              <a:rPr lang="en-IN" baseline="-25000" dirty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, Cl</a:t>
            </a:r>
            <a:r>
              <a:rPr lang="en-IN" baseline="-25000" dirty="0">
                <a:solidFill>
                  <a:srgbClr val="0000CC"/>
                </a:solidFill>
                <a:latin typeface="Cambria" pitchFamily="18" charset="0"/>
              </a:rPr>
              <a:t>2</a:t>
            </a:r>
            <a:r>
              <a:rPr lang="en-IN" dirty="0">
                <a:solidFill>
                  <a:srgbClr val="0000CC"/>
                </a:solidFill>
                <a:latin typeface="Cambria" pitchFamily="18" charset="0"/>
              </a:rPr>
              <a:t> which do not have permanent dipole moment (or dipole moment is zero) do not give pure rotational spectra and are said to be </a:t>
            </a:r>
            <a:r>
              <a:rPr lang="en-IN" b="1" dirty="0">
                <a:solidFill>
                  <a:srgbClr val="FF0066"/>
                </a:solidFill>
                <a:latin typeface="Cambria" pitchFamily="18" charset="0"/>
              </a:rPr>
              <a:t>microwave inactive</a:t>
            </a:r>
            <a:r>
              <a:rPr lang="en-IN" b="1" dirty="0">
                <a:solidFill>
                  <a:srgbClr val="0000CC"/>
                </a:solidFill>
                <a:latin typeface="Cambria" pitchFamily="18" charset="0"/>
              </a:rPr>
              <a:t>.</a:t>
            </a:r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Rotational spectra of rigid diatomic </a:t>
            </a:r>
            <a:r>
              <a:rPr lang="en-IN" b="1" dirty="0" smtClean="0">
                <a:solidFill>
                  <a:srgbClr val="C00000"/>
                </a:solidFill>
                <a:latin typeface="Stencil" pitchFamily="82" charset="0"/>
              </a:rPr>
              <a:t>molecule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lum bright="20000" contrast="40000"/>
          </a:blip>
          <a:srcRect r="4982"/>
          <a:stretch>
            <a:fillRect/>
          </a:stretch>
        </p:blipFill>
        <p:spPr bwMode="auto">
          <a:xfrm>
            <a:off x="533400" y="1524000"/>
            <a:ext cx="25765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657600" y="1600200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a </a:t>
            </a:r>
            <a:r>
              <a:rPr lang="en-IN" b="1" dirty="0"/>
              <a:t>diatomic molecule </a:t>
            </a:r>
            <a:r>
              <a:rPr lang="en-IN" dirty="0"/>
              <a:t>AB of atomic masses </a:t>
            </a:r>
            <a:r>
              <a:rPr lang="en-IN" i="1" dirty="0"/>
              <a:t>m</a:t>
            </a:r>
            <a:r>
              <a:rPr lang="en-IN" i="1" baseline="-25000" dirty="0"/>
              <a:t>1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/>
              <a:t>m</a:t>
            </a:r>
            <a:r>
              <a:rPr lang="en-IN" i="1" baseline="-25000" dirty="0"/>
              <a:t>2</a:t>
            </a:r>
            <a:r>
              <a:rPr lang="en-IN" dirty="0"/>
              <a:t> at an </a:t>
            </a:r>
            <a:r>
              <a:rPr lang="en-IN" dirty="0" err="1"/>
              <a:t>internuclear</a:t>
            </a:r>
            <a:r>
              <a:rPr lang="en-IN" dirty="0"/>
              <a:t> distance </a:t>
            </a:r>
            <a:r>
              <a:rPr lang="en-IN" i="1" dirty="0" smtClean="0"/>
              <a:t>r</a:t>
            </a:r>
            <a:r>
              <a:rPr lang="en-IN" dirty="0" smtClean="0"/>
              <a:t>, </a:t>
            </a:r>
            <a:r>
              <a:rPr lang="en-IN" dirty="0"/>
              <a:t>if </a:t>
            </a:r>
            <a:r>
              <a:rPr lang="en-IN" i="1" dirty="0"/>
              <a:t>m</a:t>
            </a:r>
            <a:r>
              <a:rPr lang="en-IN" i="1" baseline="-25000" dirty="0"/>
              <a:t>1</a:t>
            </a:r>
            <a:r>
              <a:rPr lang="en-IN" i="1" dirty="0"/>
              <a:t> </a:t>
            </a:r>
            <a:r>
              <a:rPr lang="en-IN" dirty="0"/>
              <a:t>is at a distance </a:t>
            </a:r>
            <a:r>
              <a:rPr lang="en-IN" i="1" dirty="0"/>
              <a:t>r</a:t>
            </a:r>
            <a:r>
              <a:rPr lang="en-IN" i="1" baseline="-25000" dirty="0"/>
              <a:t>1</a:t>
            </a:r>
            <a:r>
              <a:rPr lang="en-IN" i="1" dirty="0"/>
              <a:t> </a:t>
            </a:r>
            <a:r>
              <a:rPr lang="en-IN" dirty="0"/>
              <a:t>from the centre of gravity and m</a:t>
            </a:r>
            <a:r>
              <a:rPr lang="en-IN" baseline="-25000" dirty="0"/>
              <a:t>2</a:t>
            </a:r>
            <a:r>
              <a:rPr lang="en-IN" dirty="0"/>
              <a:t> is at a distance </a:t>
            </a:r>
            <a:r>
              <a:rPr lang="en-IN" i="1" dirty="0"/>
              <a:t>r</a:t>
            </a:r>
            <a:r>
              <a:rPr lang="en-IN" i="1" baseline="-25000" dirty="0"/>
              <a:t>2</a:t>
            </a:r>
            <a:r>
              <a:rPr lang="en-IN" i="1" dirty="0"/>
              <a:t> </a:t>
            </a:r>
            <a:r>
              <a:rPr lang="en-IN" dirty="0"/>
              <a:t>from the centre of gravity of the molecule, then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2286000" y="4038600"/>
          <a:ext cx="3169920" cy="685800"/>
        </p:xfrm>
        <a:graphic>
          <a:graphicData uri="http://schemas.openxmlformats.org/presentationml/2006/ole">
            <p:oleObj spid="_x0000_s47108" r:id="rId4" imgW="1981200" imgH="431800" progId="">
              <p:embed/>
            </p:oleObj>
          </a:graphicData>
        </a:graphic>
      </p:graphicFrame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3276600" y="5029200"/>
          <a:ext cx="2057400" cy="1655659"/>
        </p:xfrm>
        <a:graphic>
          <a:graphicData uri="http://schemas.openxmlformats.org/presentationml/2006/ole">
            <p:oleObj spid="_x0000_s47107" r:id="rId5" imgW="1612900" imgH="1295400" progId="">
              <p:embed/>
            </p:oleObj>
          </a:graphicData>
        </a:graphic>
      </p:graphicFrame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3048000" y="3048000"/>
            <a:ext cx="171873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b="0" i="1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and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Hence,   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990600" y="4724400"/>
            <a:ext cx="6415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Since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Rotational spectra of rigid diatomic </a:t>
            </a:r>
            <a:r>
              <a:rPr lang="en-IN" b="1" dirty="0" smtClean="0">
                <a:solidFill>
                  <a:srgbClr val="C00000"/>
                </a:solidFill>
                <a:latin typeface="Stencil" pitchFamily="82" charset="0"/>
              </a:rPr>
              <a:t>molecule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lum bright="20000" contrast="40000"/>
          </a:blip>
          <a:srcRect r="4982"/>
          <a:stretch>
            <a:fillRect/>
          </a:stretch>
        </p:blipFill>
        <p:spPr bwMode="auto">
          <a:xfrm>
            <a:off x="533400" y="1524000"/>
            <a:ext cx="25765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3276600" y="2590800"/>
          <a:ext cx="4970834" cy="1066800"/>
        </p:xfrm>
        <a:graphic>
          <a:graphicData uri="http://schemas.openxmlformats.org/presentationml/2006/ole">
            <p:oleObj spid="_x0000_s50180" r:id="rId4" imgW="2082800" imgH="444500" progId="">
              <p:embed/>
            </p:oleObj>
          </a:graphicData>
        </a:graphic>
      </p:graphicFrame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762000" y="4343400"/>
            <a:ext cx="7772400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where c is the velocity of light. Equation is usually given by,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J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B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J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(n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J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+1)cm</a:t>
            </a:r>
            <a:r>
              <a:rPr kumimoji="0" lang="en-US" sz="24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-1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where 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h/8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kumimoji="0" lang="en-US" sz="2400" b="0" i="1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Ic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is known as the </a:t>
            </a: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rotational constant.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81000"/>
            <a:ext cx="2819400" cy="3503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28600"/>
            <a:ext cx="332774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43000" y="3886200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(a)Allowed energy levels of a rigid diatomic rotor showing electric dipole allowed transitions and (b) the resulting absorption spectrum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51054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a diatomic rigid rotor only transitions in which </a:t>
            </a:r>
            <a:r>
              <a:rPr lang="en-IN" i="1" dirty="0"/>
              <a:t>J </a:t>
            </a:r>
            <a:r>
              <a:rPr lang="en-IN" dirty="0"/>
              <a:t>changes by one unit that is </a:t>
            </a:r>
            <a:r>
              <a:rPr lang="en-IN" b="1" dirty="0">
                <a:sym typeface="Symbol"/>
              </a:rPr>
              <a:t></a:t>
            </a:r>
            <a:r>
              <a:rPr lang="en-IN" b="1" i="1" dirty="0"/>
              <a:t>J </a:t>
            </a:r>
            <a:r>
              <a:rPr lang="en-IN" b="1" dirty="0"/>
              <a:t>= ± 1 are allowed </a:t>
            </a:r>
            <a:r>
              <a:rPr lang="en-IN" dirty="0"/>
              <a:t>and all other transitions are forbidden. Thus the </a:t>
            </a:r>
            <a:r>
              <a:rPr lang="en-IN" b="1" dirty="0"/>
              <a:t>selection rule for rotational spectra is </a:t>
            </a:r>
            <a:r>
              <a:rPr lang="en-IN" b="1" dirty="0">
                <a:sym typeface="Symbol"/>
              </a:rPr>
              <a:t></a:t>
            </a:r>
            <a:r>
              <a:rPr lang="en-IN" i="1" dirty="0"/>
              <a:t>J </a:t>
            </a:r>
            <a:r>
              <a:rPr lang="en-IN" b="1" dirty="0"/>
              <a:t>= ± 1.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Spectrum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0040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Spectrum is a plot of the amount of light absorbed by a  sample versus the wavelength of the light.</a:t>
            </a:r>
          </a:p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The amount of light absorbed is called the absorbance.</a:t>
            </a:r>
          </a:p>
          <a:p>
            <a:pPr algn="just"/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VIBRATIONAL (INFRA RED) SPECTROSCOPY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dirty="0"/>
              <a:t>Simple harmonic oscillator (</a:t>
            </a:r>
            <a:r>
              <a:rPr lang="en-IN" b="1" dirty="0" err="1"/>
              <a:t>Vibrational</a:t>
            </a:r>
            <a:r>
              <a:rPr lang="en-IN" b="1" dirty="0"/>
              <a:t> motion</a:t>
            </a:r>
            <a:r>
              <a:rPr lang="en-IN" b="1" dirty="0" smtClean="0"/>
              <a:t>)</a:t>
            </a:r>
          </a:p>
          <a:p>
            <a:r>
              <a:rPr lang="en-IN" sz="2400" dirty="0"/>
              <a:t>The </a:t>
            </a:r>
            <a:r>
              <a:rPr lang="en-IN" sz="2400" dirty="0" err="1"/>
              <a:t>vibrational</a:t>
            </a:r>
            <a:r>
              <a:rPr lang="en-IN" sz="2400" dirty="0"/>
              <a:t> motion resembles the motion observed for a ball attached to a spring that is harmonic oscillator which obeys </a:t>
            </a:r>
            <a:r>
              <a:rPr lang="en-IN" sz="2400" b="1" dirty="0"/>
              <a:t>Hook’s law</a:t>
            </a:r>
            <a:r>
              <a:rPr lang="en-IN" sz="2400" dirty="0"/>
              <a:t>. That is the force, the spring exerts on the particle is a proportional to displacement from the equilibrium position, x(x=0). Hook’s law relates the restoring force, F as F=-</a:t>
            </a:r>
            <a:r>
              <a:rPr lang="en-IN" sz="2400" dirty="0" err="1"/>
              <a:t>fx</a:t>
            </a:r>
            <a:r>
              <a:rPr lang="en-IN" sz="2400" dirty="0"/>
              <a:t> where f is a force constant. Therefore, the potential energy of the particle will be</a:t>
            </a:r>
            <a:endParaRPr lang="en-US" sz="2400" dirty="0"/>
          </a:p>
          <a:p>
            <a:pPr>
              <a:buNone/>
            </a:pPr>
            <a:r>
              <a:rPr lang="en-IN" sz="2400" dirty="0" smtClean="0"/>
              <a:t>                              </a:t>
            </a:r>
          </a:p>
          <a:p>
            <a:pPr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                       V(x</a:t>
            </a:r>
            <a:r>
              <a:rPr lang="en-IN" sz="2400" dirty="0"/>
              <a:t>)=-</a:t>
            </a:r>
            <a:r>
              <a:rPr lang="en-IN" sz="2400" dirty="0" err="1"/>
              <a:t>Fdx</a:t>
            </a:r>
            <a:r>
              <a:rPr lang="en-IN" sz="2400" dirty="0"/>
              <a:t>  or  V(x)= </a:t>
            </a:r>
            <a:r>
              <a:rPr lang="en-IN" sz="2400" dirty="0">
                <a:sym typeface="Symbol"/>
              </a:rPr>
              <a:t></a:t>
            </a:r>
            <a:r>
              <a:rPr lang="en-IN" sz="2400" dirty="0"/>
              <a:t> </a:t>
            </a:r>
            <a:r>
              <a:rPr lang="en-IN" sz="2400" dirty="0" err="1"/>
              <a:t>fx</a:t>
            </a:r>
            <a:r>
              <a:rPr lang="en-IN" sz="2400" dirty="0"/>
              <a:t> </a:t>
            </a:r>
            <a:r>
              <a:rPr lang="en-IN" sz="2400" dirty="0" err="1"/>
              <a:t>dx</a:t>
            </a:r>
            <a:endParaRPr lang="en-US" sz="2400" dirty="0"/>
          </a:p>
          <a:p>
            <a:pPr>
              <a:buNone/>
            </a:pPr>
            <a:r>
              <a:rPr lang="en-IN" sz="2400" dirty="0" smtClean="0"/>
              <a:t>                     Thus </a:t>
            </a:r>
            <a:r>
              <a:rPr lang="en-IN" sz="2400" b="1" dirty="0"/>
              <a:t>V(x)=1/2 fx</a:t>
            </a:r>
            <a:r>
              <a:rPr lang="en-IN" sz="2400" b="1" baseline="30000" dirty="0"/>
              <a:t>2</a:t>
            </a:r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Application of Newton’s second law gives the familiar equation of simple harmonic motion. The equation of motion according to classical mechanics is </a:t>
            </a:r>
            <a:endParaRPr lang="en-US" dirty="0"/>
          </a:p>
          <a:p>
            <a:r>
              <a:rPr lang="en-IN" dirty="0"/>
              <a:t>F= md</a:t>
            </a:r>
            <a:r>
              <a:rPr lang="en-IN" baseline="30000" dirty="0"/>
              <a:t>2</a:t>
            </a:r>
            <a:r>
              <a:rPr lang="en-IN" dirty="0"/>
              <a:t>x / dt</a:t>
            </a:r>
            <a:r>
              <a:rPr lang="en-IN" baseline="30000" dirty="0"/>
              <a:t>2</a:t>
            </a:r>
            <a:endParaRPr lang="en-US" dirty="0"/>
          </a:p>
          <a:p>
            <a:r>
              <a:rPr lang="en-IN" dirty="0"/>
              <a:t>Hence, restoring force </a:t>
            </a:r>
            <a:r>
              <a:rPr lang="en-IN" b="1" dirty="0"/>
              <a:t>md</a:t>
            </a:r>
            <a:r>
              <a:rPr lang="en-IN" b="1" baseline="30000" dirty="0"/>
              <a:t>2</a:t>
            </a:r>
            <a:r>
              <a:rPr lang="en-IN" b="1" dirty="0"/>
              <a:t>x / dt</a:t>
            </a:r>
            <a:r>
              <a:rPr lang="en-IN" b="1" baseline="30000" dirty="0"/>
              <a:t>2</a:t>
            </a:r>
            <a:r>
              <a:rPr lang="en-IN" b="1" dirty="0"/>
              <a:t>= -</a:t>
            </a:r>
            <a:r>
              <a:rPr lang="en-IN" b="1" dirty="0" err="1"/>
              <a:t>fx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err="1">
                <a:solidFill>
                  <a:srgbClr val="C00000"/>
                </a:solidFill>
                <a:latin typeface="Stencil" pitchFamily="82" charset="0"/>
              </a:rPr>
              <a:t>Vibrational</a:t>
            </a:r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 motion of a diatomic molecule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pic>
        <p:nvPicPr>
          <p:cNvPr id="52226" name="Picture 32"/>
          <p:cNvPicPr>
            <a:picLocks noChangeAspect="1" noChangeArrowheads="1"/>
          </p:cNvPicPr>
          <p:nvPr/>
        </p:nvPicPr>
        <p:blipFill>
          <a:blip r:embed="rId2">
            <a:lum contrast="20000"/>
          </a:blip>
          <a:srcRect/>
          <a:stretch>
            <a:fillRect/>
          </a:stretch>
        </p:blipFill>
        <p:spPr bwMode="auto">
          <a:xfrm>
            <a:off x="613376" y="2041525"/>
            <a:ext cx="7997224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err="1">
                <a:solidFill>
                  <a:srgbClr val="C00000"/>
                </a:solidFill>
                <a:latin typeface="Stencil" pitchFamily="82" charset="0"/>
              </a:rPr>
              <a:t>Vibrational</a:t>
            </a:r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 motion of a diatomic molecule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676400"/>
            <a:ext cx="861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displacement coordinates are </a:t>
            </a:r>
            <a:r>
              <a:rPr lang="en-IN" i="1" dirty="0"/>
              <a:t>x</a:t>
            </a:r>
            <a:r>
              <a:rPr lang="en-IN" baseline="-25000" dirty="0"/>
              <a:t>1 </a:t>
            </a:r>
            <a:r>
              <a:rPr lang="en-IN" dirty="0"/>
              <a:t>and </a:t>
            </a:r>
            <a:r>
              <a:rPr lang="en-IN" i="1" dirty="0"/>
              <a:t>x</a:t>
            </a:r>
            <a:r>
              <a:rPr lang="en-IN" i="1" baseline="-25000" dirty="0"/>
              <a:t>2</a:t>
            </a:r>
            <a:r>
              <a:rPr lang="en-IN" i="1" dirty="0"/>
              <a:t> </a:t>
            </a:r>
            <a:r>
              <a:rPr lang="en-IN" dirty="0"/>
              <a:t>in </a:t>
            </a:r>
            <a:r>
              <a:rPr lang="en-IN" dirty="0" smtClean="0"/>
              <a:t>Fig. </a:t>
            </a:r>
            <a:r>
              <a:rPr lang="en-IN" dirty="0"/>
              <a:t>The extension of the spring is (</a:t>
            </a:r>
            <a:r>
              <a:rPr lang="en-IN" i="1" dirty="0"/>
              <a:t>x</a:t>
            </a:r>
            <a:r>
              <a:rPr lang="en-IN" baseline="-25000" dirty="0"/>
              <a:t>2</a:t>
            </a:r>
            <a:r>
              <a:rPr lang="en-IN" dirty="0"/>
              <a:t>-</a:t>
            </a:r>
            <a:r>
              <a:rPr lang="en-IN" i="1" dirty="0"/>
              <a:t>x</a:t>
            </a:r>
            <a:r>
              <a:rPr lang="en-IN" baseline="-25000" dirty="0"/>
              <a:t>1</a:t>
            </a:r>
            <a:r>
              <a:rPr lang="en-IN" dirty="0"/>
              <a:t>). The restoring force is then given by</a:t>
            </a:r>
            <a:endParaRPr lang="en-US" dirty="0"/>
          </a:p>
          <a:p>
            <a:r>
              <a:rPr lang="en-IN" i="1" dirty="0"/>
              <a:t>	</a:t>
            </a:r>
            <a:r>
              <a:rPr lang="en-IN" i="1" dirty="0" smtClean="0"/>
              <a:t>                F</a:t>
            </a:r>
            <a:r>
              <a:rPr lang="en-IN" i="1" dirty="0"/>
              <a:t>=-f(x</a:t>
            </a:r>
            <a:r>
              <a:rPr lang="en-IN" i="1" baseline="-25000" dirty="0"/>
              <a:t>2</a:t>
            </a:r>
            <a:r>
              <a:rPr lang="en-IN" i="1" dirty="0"/>
              <a:t>-x</a:t>
            </a:r>
            <a:r>
              <a:rPr lang="en-IN" i="1" baseline="-25000" dirty="0"/>
              <a:t>1</a:t>
            </a:r>
            <a:r>
              <a:rPr lang="en-IN" i="1" dirty="0"/>
              <a:t>), f</a:t>
            </a:r>
            <a:r>
              <a:rPr lang="en-IN" dirty="0"/>
              <a:t> is a force constant            		.......... (1)</a:t>
            </a:r>
            <a:endParaRPr lang="en-US" dirty="0"/>
          </a:p>
          <a:p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motion can be expressed in terms of Newton's law as follows:</a:t>
            </a:r>
            <a:endParaRPr lang="en-US" dirty="0"/>
          </a:p>
          <a:p>
            <a:r>
              <a:rPr lang="en-IN" dirty="0" smtClean="0"/>
              <a:t>          </a:t>
            </a:r>
          </a:p>
          <a:p>
            <a:endParaRPr lang="en-IN" dirty="0"/>
          </a:p>
          <a:p>
            <a:r>
              <a:rPr lang="en-IN" dirty="0" smtClean="0"/>
              <a:t>                                                                                                                           .......... (2</a:t>
            </a:r>
            <a:r>
              <a:rPr lang="en-IN" dirty="0"/>
              <a:t>)</a:t>
            </a:r>
            <a:endParaRPr lang="en-US" dirty="0"/>
          </a:p>
          <a:p>
            <a:endParaRPr lang="en-IN" dirty="0" smtClean="0"/>
          </a:p>
          <a:p>
            <a:r>
              <a:rPr lang="en-IN" dirty="0" smtClean="0"/>
              <a:t>Similar </a:t>
            </a:r>
            <a:r>
              <a:rPr lang="en-IN" dirty="0"/>
              <a:t>equations can be written for compression. The solution of these equations (like harmonic oscillator) shows </a:t>
            </a:r>
            <a:r>
              <a:rPr lang="en-IN" dirty="0" smtClean="0"/>
              <a:t>that</a:t>
            </a:r>
          </a:p>
          <a:p>
            <a:endParaRPr lang="en-US" dirty="0"/>
          </a:p>
          <a:p>
            <a:r>
              <a:rPr lang="en-IN" dirty="0"/>
              <a:t>			 				</a:t>
            </a:r>
            <a:r>
              <a:rPr lang="en-IN" dirty="0" smtClean="0"/>
              <a:t>   .......(</a:t>
            </a:r>
            <a:r>
              <a:rPr lang="en-IN" dirty="0"/>
              <a:t>3)</a:t>
            </a:r>
            <a:endParaRPr lang="en-US" dirty="0"/>
          </a:p>
          <a:p>
            <a:r>
              <a:rPr lang="en-IN" dirty="0"/>
              <a:t>where v</a:t>
            </a:r>
            <a:r>
              <a:rPr lang="en-IN" baseline="-25000" dirty="0"/>
              <a:t>0</a:t>
            </a:r>
            <a:r>
              <a:rPr lang="en-IN" dirty="0"/>
              <a:t> is the fundamental natural frequency of the system and </a:t>
            </a:r>
            <a:r>
              <a:rPr lang="en-IN" dirty="0">
                <a:sym typeface="Symbol"/>
              </a:rPr>
              <a:t></a:t>
            </a:r>
            <a:r>
              <a:rPr lang="en-IN" dirty="0"/>
              <a:t> is the reduced mass of the two particle system. Here the fundamental frequency depends on the force constant and the reduced mass of the system.</a:t>
            </a:r>
            <a:endParaRPr lang="en-US" dirty="0"/>
          </a:p>
        </p:txBody>
      </p: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3249" name="Object 1"/>
          <p:cNvGraphicFramePr>
            <a:graphicFrameLocks noChangeAspect="1"/>
          </p:cNvGraphicFramePr>
          <p:nvPr/>
        </p:nvGraphicFramePr>
        <p:xfrm>
          <a:off x="2133600" y="3429000"/>
          <a:ext cx="3162300" cy="447675"/>
        </p:xfrm>
        <a:graphic>
          <a:graphicData uri="http://schemas.openxmlformats.org/presentationml/2006/ole">
            <p:oleObj spid="_x0000_s53249" r:id="rId3" imgW="3162300" imgH="444500" progId="">
              <p:embed/>
            </p:oleObj>
          </a:graphicData>
        </a:graphic>
      </p:graphicFrame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3505200" y="4724400"/>
          <a:ext cx="838200" cy="495300"/>
        </p:xfrm>
        <a:graphic>
          <a:graphicData uri="http://schemas.openxmlformats.org/presentationml/2006/ole">
            <p:oleObj spid="_x0000_s53251" r:id="rId4" imgW="838200" imgH="495300" progId="">
              <p:embed/>
            </p:oleObj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err="1">
                <a:solidFill>
                  <a:srgbClr val="C00000"/>
                </a:solidFill>
                <a:latin typeface="Stencil" pitchFamily="82" charset="0"/>
              </a:rPr>
              <a:t>Vibrational</a:t>
            </a:r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 motion of a diatomic molecule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676400"/>
            <a:ext cx="861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According to the quantum mechanical model, the potential energy is given by</a:t>
            </a:r>
          </a:p>
          <a:p>
            <a:r>
              <a:rPr lang="en-US" dirty="0" smtClean="0"/>
              <a:t>			V(x) = l/2f(x2-x1)2    			 .......(4)</a:t>
            </a:r>
          </a:p>
          <a:p>
            <a:r>
              <a:rPr lang="en-US" dirty="0" smtClean="0"/>
              <a:t>Substituting it in the Schrodinger wave equation we get</a:t>
            </a:r>
          </a:p>
          <a:p>
            <a:r>
              <a:rPr lang="en-US" dirty="0" smtClean="0"/>
              <a:t>		 		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                                              .......(5)</a:t>
            </a:r>
          </a:p>
          <a:p>
            <a:r>
              <a:rPr lang="en-US" dirty="0" smtClean="0"/>
              <a:t>where the displacement x=(x2-x1). Thus the </a:t>
            </a:r>
            <a:r>
              <a:rPr lang="en-US" dirty="0" err="1" smtClean="0"/>
              <a:t>vibrational</a:t>
            </a:r>
            <a:r>
              <a:rPr lang="en-US" dirty="0" smtClean="0"/>
              <a:t> energy of diatomic molecule is </a:t>
            </a:r>
          </a:p>
          <a:p>
            <a:r>
              <a:rPr lang="en-US" dirty="0" smtClean="0"/>
              <a:t>		 		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                                              .......(6)</a:t>
            </a:r>
          </a:p>
          <a:p>
            <a:r>
              <a:rPr lang="en-US" dirty="0" smtClean="0"/>
              <a:t>v is called the </a:t>
            </a:r>
            <a:r>
              <a:rPr lang="en-US" dirty="0" err="1" smtClean="0"/>
              <a:t>vibrational</a:t>
            </a:r>
            <a:r>
              <a:rPr lang="en-US" dirty="0" smtClean="0"/>
              <a:t> quantum number and the frequency v0 is given by equation (3). Converting energy into spectroscopic units, cm-1, we get</a:t>
            </a:r>
          </a:p>
          <a:p>
            <a:r>
              <a:rPr lang="en-US" dirty="0" smtClean="0"/>
              <a:t> 	</a:t>
            </a:r>
          </a:p>
          <a:p>
            <a:endParaRPr lang="en-US" dirty="0"/>
          </a:p>
          <a:p>
            <a:r>
              <a:rPr lang="en-US" dirty="0" smtClean="0"/>
              <a:t>                                                                                                                                            .......(7)</a:t>
            </a:r>
          </a:p>
          <a:p>
            <a:endParaRPr lang="en-US" dirty="0"/>
          </a:p>
        </p:txBody>
      </p: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3048000" y="2819400"/>
          <a:ext cx="1971675" cy="466725"/>
        </p:xfrm>
        <a:graphic>
          <a:graphicData uri="http://schemas.openxmlformats.org/presentationml/2006/ole">
            <p:oleObj spid="_x0000_s56324" r:id="rId3" imgW="1968500" imgH="469900" progId="">
              <p:embed/>
            </p:oleObj>
          </a:graphicData>
        </a:graphic>
      </p:graphicFrame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3124200" y="3886200"/>
          <a:ext cx="1857375" cy="466725"/>
        </p:xfrm>
        <a:graphic>
          <a:graphicData uri="http://schemas.openxmlformats.org/presentationml/2006/ole">
            <p:oleObj spid="_x0000_s56326" r:id="rId4" imgW="1879600" imgH="469900" progId="">
              <p:embed/>
            </p:oleObj>
          </a:graphicData>
        </a:graphic>
      </p:graphicFrame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2895600" y="5334000"/>
          <a:ext cx="3086100" cy="466725"/>
        </p:xfrm>
        <a:graphic>
          <a:graphicData uri="http://schemas.openxmlformats.org/presentationml/2006/ole">
            <p:oleObj spid="_x0000_s56328" r:id="rId5" imgW="3086100" imgH="469900" progId="">
              <p:embed/>
            </p:oleObj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err="1">
                <a:solidFill>
                  <a:srgbClr val="C00000"/>
                </a:solidFill>
                <a:latin typeface="Stencil" pitchFamily="82" charset="0"/>
              </a:rPr>
              <a:t>Vibrational</a:t>
            </a:r>
            <a:r>
              <a:rPr lang="en-IN" b="1" dirty="0">
                <a:solidFill>
                  <a:srgbClr val="C00000"/>
                </a:solidFill>
                <a:latin typeface="Stencil" pitchFamily="82" charset="0"/>
              </a:rPr>
              <a:t> motion of a diatomic molecule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6764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Different values of </a:t>
            </a:r>
            <a:r>
              <a:rPr lang="en-IN" dirty="0" err="1"/>
              <a:t>vibrational</a:t>
            </a:r>
            <a:r>
              <a:rPr lang="en-IN" dirty="0"/>
              <a:t> quantum number, </a:t>
            </a:r>
            <a:r>
              <a:rPr lang="en-IN" i="1" dirty="0"/>
              <a:t>v </a:t>
            </a:r>
            <a:r>
              <a:rPr lang="en-IN" dirty="0"/>
              <a:t>can be derived from equation (7).</a:t>
            </a:r>
            <a:endParaRPr lang="en-US" dirty="0"/>
          </a:p>
          <a:p>
            <a:endParaRPr lang="en-US" dirty="0"/>
          </a:p>
        </p:txBody>
      </p: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3505200" y="2133600"/>
          <a:ext cx="2329392" cy="676275"/>
        </p:xfrm>
        <a:graphic>
          <a:graphicData uri="http://schemas.openxmlformats.org/presentationml/2006/ole">
            <p:oleObj spid="_x0000_s57351" r:id="rId3" imgW="1473200" imgH="431800" progId="">
              <p:embed/>
            </p:oleObj>
          </a:graphicData>
        </a:graphic>
      </p:graphicFrame>
      <p:graphicFrame>
        <p:nvGraphicFramePr>
          <p:cNvPr id="57350" name="Object 6"/>
          <p:cNvGraphicFramePr>
            <a:graphicFrameLocks noChangeAspect="1"/>
          </p:cNvGraphicFramePr>
          <p:nvPr/>
        </p:nvGraphicFramePr>
        <p:xfrm>
          <a:off x="3505200" y="2895600"/>
          <a:ext cx="2428452" cy="733425"/>
        </p:xfrm>
        <a:graphic>
          <a:graphicData uri="http://schemas.openxmlformats.org/presentationml/2006/ole">
            <p:oleObj spid="_x0000_s57350" r:id="rId4" imgW="1422400" imgH="431800" progId="">
              <p:embed/>
            </p:oleObj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3429000" y="3657600"/>
          <a:ext cx="2514600" cy="730045"/>
        </p:xfrm>
        <a:graphic>
          <a:graphicData uri="http://schemas.openxmlformats.org/presentationml/2006/ole">
            <p:oleObj spid="_x0000_s57349" r:id="rId5" imgW="1473200" imgH="431800" progId="">
              <p:embed/>
            </p:oleObj>
          </a:graphicData>
        </a:graphic>
      </p:graphicFrame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0" y="885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0" y="1314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7355" name="Picture 41"/>
          <p:cNvPicPr>
            <a:picLocks noChangeAspect="1" noChangeArrowheads="1"/>
          </p:cNvPicPr>
          <p:nvPr/>
        </p:nvPicPr>
        <p:blipFill>
          <a:blip r:embed="rId6"/>
          <a:srcRect b="10762"/>
          <a:stretch>
            <a:fillRect/>
          </a:stretch>
        </p:blipFill>
        <p:spPr bwMode="auto">
          <a:xfrm>
            <a:off x="1447800" y="4419600"/>
            <a:ext cx="653557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cap="all" dirty="0">
                <a:solidFill>
                  <a:srgbClr val="C00000"/>
                </a:solidFill>
                <a:latin typeface="Stencil" pitchFamily="82" charset="0"/>
              </a:rPr>
              <a:t>NMR </a:t>
            </a:r>
            <a:r>
              <a:rPr lang="en-IN" b="1" cap="all" dirty="0" smtClean="0">
                <a:solidFill>
                  <a:srgbClr val="C00000"/>
                </a:solidFill>
                <a:latin typeface="Stencil" pitchFamily="82" charset="0"/>
              </a:rPr>
              <a:t>Spectroscopy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 l="3711" t="30208" r="36719" b="19792"/>
          <a:stretch>
            <a:fillRect/>
          </a:stretch>
        </p:blipFill>
        <p:spPr bwMode="auto">
          <a:xfrm>
            <a:off x="685800" y="1371600"/>
            <a:ext cx="7924800" cy="4988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cap="all" dirty="0">
                <a:solidFill>
                  <a:srgbClr val="C00000"/>
                </a:solidFill>
                <a:latin typeface="Stencil" pitchFamily="82" charset="0"/>
              </a:rPr>
              <a:t>NMR </a:t>
            </a:r>
            <a:r>
              <a:rPr lang="en-IN" b="1" cap="all" dirty="0" smtClean="0">
                <a:solidFill>
                  <a:srgbClr val="C00000"/>
                </a:solidFill>
                <a:latin typeface="Stencil" pitchFamily="82" charset="0"/>
              </a:rPr>
              <a:t>Spectroscopy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 l="3906" t="31471" r="36719" b="22917"/>
          <a:stretch>
            <a:fillRect/>
          </a:stretch>
        </p:blipFill>
        <p:spPr bwMode="auto">
          <a:xfrm>
            <a:off x="457200" y="1295400"/>
            <a:ext cx="833211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 l="3906" t="21875" r="36719" b="19792"/>
          <a:stretch>
            <a:fillRect/>
          </a:stretch>
        </p:blipFill>
        <p:spPr bwMode="auto">
          <a:xfrm>
            <a:off x="457200" y="304800"/>
            <a:ext cx="8169728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IN" sz="4000" b="1" cap="small" dirty="0" smtClean="0">
                <a:solidFill>
                  <a:srgbClr val="C00000"/>
                </a:solidFill>
                <a:latin typeface="Stencil" pitchFamily="82" charset="0"/>
              </a:rPr>
              <a:t>Chemical Shift</a:t>
            </a:r>
            <a:endParaRPr lang="en-US" sz="4000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686800" cy="327660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A chemical shift is defined as the difference in parts per million (</a:t>
            </a:r>
            <a:r>
              <a:rPr lang="en-US" dirty="0" err="1" smtClean="0">
                <a:solidFill>
                  <a:srgbClr val="0000CC"/>
                </a:solidFill>
                <a:latin typeface="Cambria" pitchFamily="18" charset="0"/>
              </a:rPr>
              <a:t>ppm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) between resonance frequency of the observed proton and </a:t>
            </a:r>
            <a:r>
              <a:rPr lang="en-US" dirty="0" err="1" smtClean="0">
                <a:solidFill>
                  <a:srgbClr val="0000CC"/>
                </a:solidFill>
                <a:latin typeface="Cambria" pitchFamily="18" charset="0"/>
              </a:rPr>
              <a:t>tetramethylsilane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 (TMS) </a:t>
            </a:r>
            <a:r>
              <a:rPr lang="en-US" dirty="0" err="1" smtClean="0">
                <a:solidFill>
                  <a:srgbClr val="0000CC"/>
                </a:solidFill>
                <a:latin typeface="Cambria" pitchFamily="18" charset="0"/>
              </a:rPr>
              <a:t>hydrogens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.</a:t>
            </a:r>
          </a:p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TMS is the most common reference compound in NMR, it is set at ∂=0 </a:t>
            </a:r>
            <a:r>
              <a:rPr lang="en-US" dirty="0" err="1" smtClean="0">
                <a:solidFill>
                  <a:srgbClr val="0000CC"/>
                </a:solidFill>
                <a:latin typeface="Cambria" pitchFamily="18" charset="0"/>
              </a:rPr>
              <a:t>ppm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.</a:t>
            </a:r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 l="11719" t="60417" r="42969" b="26041"/>
          <a:stretch>
            <a:fillRect/>
          </a:stretch>
        </p:blipFill>
        <p:spPr bwMode="auto">
          <a:xfrm>
            <a:off x="990600" y="4419600"/>
            <a:ext cx="7139354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Electromagnetic radiation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EM is a form of energy that is all around us.</a:t>
            </a:r>
          </a:p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EM is a form of energy and has both electrical and magnetic  characteristics.</a:t>
            </a:r>
          </a:p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Electricity and magnetism were once thought to be separate forces.</a:t>
            </a:r>
          </a:p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James clerk </a:t>
            </a:r>
            <a:r>
              <a:rPr lang="en-US" dirty="0" err="1" smtClean="0">
                <a:solidFill>
                  <a:srgbClr val="0000CC"/>
                </a:solidFill>
                <a:latin typeface="Cambria" pitchFamily="18" charset="0"/>
              </a:rPr>
              <a:t>maxwell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 developed a unified theory of  electromagnetism.</a:t>
            </a:r>
          </a:p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The study of electromagnetism deals with how electrically charged  particles interact with each other and with magnetic fields.</a:t>
            </a:r>
          </a:p>
          <a:p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 l="3125" t="21875" r="36719" b="22917"/>
          <a:stretch>
            <a:fillRect/>
          </a:stretch>
        </p:blipFill>
        <p:spPr bwMode="auto">
          <a:xfrm>
            <a:off x="228599" y="228600"/>
            <a:ext cx="8745747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 l="3125" t="21875" r="36719" b="20833"/>
          <a:stretch>
            <a:fillRect/>
          </a:stretch>
        </p:blipFill>
        <p:spPr bwMode="auto">
          <a:xfrm>
            <a:off x="381000" y="304800"/>
            <a:ext cx="8229600" cy="587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 l="3125" t="21875" r="35938" b="25000"/>
          <a:stretch>
            <a:fillRect/>
          </a:stretch>
        </p:blipFill>
        <p:spPr bwMode="auto">
          <a:xfrm>
            <a:off x="331694" y="381000"/>
            <a:ext cx="8507506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cap="small" dirty="0">
                <a:solidFill>
                  <a:srgbClr val="C00000"/>
                </a:solidFill>
              </a:rPr>
              <a:t>Pascal's Triangle giving Intensities of NMR Signals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3400" y="1904998"/>
          <a:ext cx="8153400" cy="3810002"/>
        </p:xfrm>
        <a:graphic>
          <a:graphicData uri="http://schemas.openxmlformats.org/drawingml/2006/table">
            <a:tbl>
              <a:tblPr/>
              <a:tblGrid>
                <a:gridCol w="2545492"/>
                <a:gridCol w="2750957"/>
                <a:gridCol w="2856951"/>
              </a:tblGrid>
              <a:tr h="410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Number of Protons, n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Number of NMR lines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Relative Intensities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1     1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1   2    1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1   3    3    1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1    4     6   4   1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1  5  1  0  1  0  5 1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etc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367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>
                          <a:latin typeface="Times New Roman"/>
                          <a:ea typeface="Times New Roman"/>
                          <a:cs typeface="Times New Roman"/>
                        </a:rPr>
                        <a:t>etc</a:t>
                      </a:r>
                      <a:endParaRPr lang="en-US" sz="20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</a:pPr>
                      <a:r>
                        <a:rPr lang="en-IN" sz="2000" dirty="0">
                          <a:latin typeface="Times New Roman"/>
                          <a:ea typeface="Times New Roman"/>
                          <a:cs typeface="Times New Roman"/>
                        </a:rPr>
                        <a:t>etc</a:t>
                      </a:r>
                      <a:endParaRPr lang="en-US" sz="20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8415" marR="18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 l="3125" t="20833" r="38281" b="18750"/>
          <a:stretch>
            <a:fillRect/>
          </a:stretch>
        </p:blipFill>
        <p:spPr bwMode="auto">
          <a:xfrm>
            <a:off x="304800" y="76200"/>
            <a:ext cx="8458200" cy="6541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 l="3125" t="21875" r="41406" b="18750"/>
          <a:stretch>
            <a:fillRect/>
          </a:stretch>
        </p:blipFill>
        <p:spPr bwMode="auto">
          <a:xfrm>
            <a:off x="457200" y="152400"/>
            <a:ext cx="8153400" cy="654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 l="3125" t="21875" r="35156" b="17708"/>
          <a:stretch>
            <a:fillRect/>
          </a:stretch>
        </p:blipFill>
        <p:spPr bwMode="auto">
          <a:xfrm>
            <a:off x="459828" y="304800"/>
            <a:ext cx="830317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239000" y="5955268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How many peaks will appear?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800"/>
          </a:xfrm>
        </p:spPr>
        <p:txBody>
          <a:bodyPr/>
          <a:lstStyle/>
          <a:p>
            <a:r>
              <a:rPr lang="en-US" dirty="0" smtClean="0"/>
              <a:t>CH</a:t>
            </a:r>
            <a:r>
              <a:rPr lang="en-US" baseline="-25000" dirty="0" smtClean="0"/>
              <a:t>3</a:t>
            </a:r>
            <a:r>
              <a:rPr lang="en-US" dirty="0" smtClean="0"/>
              <a:t>-CH</a:t>
            </a:r>
            <a:r>
              <a:rPr lang="en-US" baseline="-25000" dirty="0" smtClean="0"/>
              <a:t>2</a:t>
            </a:r>
            <a:r>
              <a:rPr lang="en-US" dirty="0" smtClean="0"/>
              <a:t>-OH</a:t>
            </a:r>
          </a:p>
          <a:p>
            <a:r>
              <a:rPr lang="en-US" dirty="0" smtClean="0"/>
              <a:t>CH</a:t>
            </a:r>
            <a:r>
              <a:rPr lang="en-US" baseline="-25000" dirty="0" smtClean="0"/>
              <a:t>3</a:t>
            </a:r>
            <a:r>
              <a:rPr lang="en-US" dirty="0" smtClean="0"/>
              <a:t>-CO-CH</a:t>
            </a:r>
            <a:r>
              <a:rPr lang="en-US" baseline="-25000" dirty="0" smtClean="0"/>
              <a:t>2</a:t>
            </a:r>
            <a:r>
              <a:rPr lang="en-US" dirty="0" smtClean="0"/>
              <a:t>-CH</a:t>
            </a:r>
            <a:r>
              <a:rPr lang="en-US" baseline="-25000" dirty="0" smtClean="0"/>
              <a:t>3</a:t>
            </a:r>
          </a:p>
          <a:p>
            <a:r>
              <a:rPr lang="en-US" dirty="0" smtClean="0"/>
              <a:t>CH</a:t>
            </a:r>
            <a:r>
              <a:rPr lang="en-US" baseline="-25000" dirty="0" smtClean="0"/>
              <a:t>3</a:t>
            </a:r>
            <a:r>
              <a:rPr lang="en-US" dirty="0" smtClean="0"/>
              <a:t>-CHO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tencil" pitchFamily="82" charset="0"/>
              </a:rPr>
              <a:t>Electromagnetic radiation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52596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Electromagnetic radiation is a form of energy and has both  electrical and magnetic characteristics</a:t>
            </a:r>
          </a:p>
          <a:p>
            <a:pPr algn="just"/>
            <a:endParaRPr lang="en-US" dirty="0" smtClean="0">
              <a:solidFill>
                <a:srgbClr val="0000CC"/>
              </a:solidFill>
              <a:latin typeface="Cambria" pitchFamily="18" charset="0"/>
            </a:endParaRPr>
          </a:p>
          <a:p>
            <a:pPr algn="just"/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The electric and magnetic fields in n electromagnetic wave  oscillate along directions perpendicular to the propagation  direction of the wave</a:t>
            </a:r>
          </a:p>
          <a:p>
            <a:pPr algn="just"/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899160" y="381000"/>
            <a:ext cx="740664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 err="1" smtClean="0">
                <a:solidFill>
                  <a:srgbClr val="C00000"/>
                </a:solidFill>
                <a:latin typeface="Stencil" pitchFamily="82" charset="0"/>
              </a:rPr>
              <a:t>Electomagnetic</a:t>
            </a:r>
            <a:r>
              <a:rPr lang="en-US" spc="-25" dirty="0" smtClean="0">
                <a:solidFill>
                  <a:srgbClr val="C00000"/>
                </a:solidFill>
                <a:latin typeface="Stencil" pitchFamily="82" charset="0"/>
              </a:rPr>
              <a:t> </a:t>
            </a:r>
            <a:r>
              <a:rPr lang="en-US" spc="-5" dirty="0" smtClean="0">
                <a:solidFill>
                  <a:srgbClr val="C00000"/>
                </a:solidFill>
                <a:latin typeface="Stencil" pitchFamily="82" charset="0"/>
              </a:rPr>
              <a:t>spectrum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A short wavelength means that the frequency will be higher  because one cycle can pass in a shorter amount of time  according to the university of </a:t>
            </a:r>
            <a:r>
              <a:rPr lang="en-US" dirty="0" err="1" smtClean="0">
                <a:solidFill>
                  <a:srgbClr val="0000CC"/>
                </a:solidFill>
                <a:latin typeface="Cambria" pitchFamily="18" charset="0"/>
              </a:rPr>
              <a:t>wisconsin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.</a:t>
            </a:r>
          </a:p>
          <a:p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Similarly a longer wavelength has a lower frequency because  each cycle takes longer to complete.</a:t>
            </a:r>
          </a:p>
          <a:p>
            <a:pPr>
              <a:buNone/>
            </a:pPr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 smtClean="0">
                <a:solidFill>
                  <a:srgbClr val="C00000"/>
                </a:solidFill>
                <a:latin typeface="Stencil" pitchFamily="82" charset="0"/>
              </a:rPr>
              <a:t>Various terms...</a:t>
            </a:r>
            <a:endParaRPr lang="en-US" dirty="0">
              <a:solidFill>
                <a:srgbClr val="C0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1"/>
            <a:ext cx="8458200" cy="3429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mbria" pitchFamily="18" charset="0"/>
              </a:rPr>
              <a:t>Frequency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 :- number of waves produced each second (measured in Hz).</a:t>
            </a:r>
          </a:p>
          <a:p>
            <a:r>
              <a:rPr lang="en-US" dirty="0" smtClean="0">
                <a:solidFill>
                  <a:srgbClr val="C00000"/>
                </a:solidFill>
                <a:latin typeface="Cambria" pitchFamily="18" charset="0"/>
              </a:rPr>
              <a:t>Wavelength (λ)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 :- the distance between two successive waves (measured in m).</a:t>
            </a:r>
          </a:p>
          <a:p>
            <a:r>
              <a:rPr lang="en-US" dirty="0" smtClean="0">
                <a:solidFill>
                  <a:srgbClr val="C00000"/>
                </a:solidFill>
                <a:latin typeface="Cambria" pitchFamily="18" charset="0"/>
              </a:rPr>
              <a:t>Amplitude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 :- is the maximum distance a wave extends beyond its middle  position.</a:t>
            </a:r>
          </a:p>
          <a:p>
            <a:r>
              <a:rPr lang="en-US" dirty="0" smtClean="0">
                <a:solidFill>
                  <a:srgbClr val="C00000"/>
                </a:solidFill>
                <a:latin typeface="Cambria" pitchFamily="18" charset="0"/>
              </a:rPr>
              <a:t>Wave number</a:t>
            </a: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: no of waves per cm.</a:t>
            </a:r>
          </a:p>
          <a:p>
            <a:pPr>
              <a:buNone/>
            </a:pPr>
            <a:endParaRPr lang="en-US" dirty="0">
              <a:solidFill>
                <a:srgbClr val="0000CC"/>
              </a:solidFill>
              <a:latin typeface="Cambria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508AB10F76A544879F6E7C516FD50A" ma:contentTypeVersion="10" ma:contentTypeDescription="Create a new document." ma:contentTypeScope="" ma:versionID="12ed6006008c554c11fe3815e88ef27d">
  <xsd:schema xmlns:xsd="http://www.w3.org/2001/XMLSchema" xmlns:xs="http://www.w3.org/2001/XMLSchema" xmlns:p="http://schemas.microsoft.com/office/2006/metadata/properties" xmlns:ns2="9181d3a4-9477-4f69-aa8b-e80335b14a27" targetNamespace="http://schemas.microsoft.com/office/2006/metadata/properties" ma:root="true" ma:fieldsID="6c4a18ee15997fdd5a2d79b8ad8ec805" ns2:_="">
    <xsd:import namespace="9181d3a4-9477-4f69-aa8b-e80335b14a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81d3a4-9477-4f69-aa8b-e80335b14a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B4F097-3744-4141-B8A3-CF09C6EF1982}"/>
</file>

<file path=customXml/itemProps2.xml><?xml version="1.0" encoding="utf-8"?>
<ds:datastoreItem xmlns:ds="http://schemas.openxmlformats.org/officeDocument/2006/customXml" ds:itemID="{85CD61CA-E5E9-49DA-ABA0-8BB658D6DC3E}"/>
</file>

<file path=customXml/itemProps3.xml><?xml version="1.0" encoding="utf-8"?>
<ds:datastoreItem xmlns:ds="http://schemas.openxmlformats.org/officeDocument/2006/customXml" ds:itemID="{AD27AD09-F0C7-486A-9B66-88140ECA562C}"/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1906</Words>
  <Application>Microsoft Office PowerPoint</Application>
  <PresentationFormat>On-screen Show (4:3)</PresentationFormat>
  <Paragraphs>210</Paragraphs>
  <Slides>57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Spectroscopy</vt:lpstr>
      <vt:lpstr>Slide 2</vt:lpstr>
      <vt:lpstr>Spectrometer</vt:lpstr>
      <vt:lpstr>Spectrum</vt:lpstr>
      <vt:lpstr>Electromagnetic radiation</vt:lpstr>
      <vt:lpstr>Electromagnetic radiation</vt:lpstr>
      <vt:lpstr>Slide 7</vt:lpstr>
      <vt:lpstr>Electomagnetic spectrum</vt:lpstr>
      <vt:lpstr>Various terms...</vt:lpstr>
      <vt:lpstr>Slide 10</vt:lpstr>
      <vt:lpstr>Electromagnetic spectrum</vt:lpstr>
      <vt:lpstr>Electromagnetic spectrum</vt:lpstr>
      <vt:lpstr>Slide 13</vt:lpstr>
      <vt:lpstr>Slide 14</vt:lpstr>
      <vt:lpstr>Slide 15</vt:lpstr>
      <vt:lpstr>Slide 16</vt:lpstr>
      <vt:lpstr>Interaction of electromagnetic radiation</vt:lpstr>
      <vt:lpstr>Slide 18</vt:lpstr>
      <vt:lpstr>Interaction with matter...</vt:lpstr>
      <vt:lpstr>Interaction with matter...</vt:lpstr>
      <vt:lpstr>Types of spectroscopy</vt:lpstr>
      <vt:lpstr>Absorption spectroscopy</vt:lpstr>
      <vt:lpstr>Scattering spectroscopy</vt:lpstr>
      <vt:lpstr>Emission spectroscopy</vt:lpstr>
      <vt:lpstr>Slide 25</vt:lpstr>
      <vt:lpstr>Principles of absorption spectroscopy</vt:lpstr>
      <vt:lpstr>Principles of absorption spectroscopy</vt:lpstr>
      <vt:lpstr>Beer-lamberts law</vt:lpstr>
      <vt:lpstr>Selection Rules for Electronic Transitions</vt:lpstr>
      <vt:lpstr>Selection Rules for Electronic Transitions</vt:lpstr>
      <vt:lpstr>Selection Rules for Electronic Transitions</vt:lpstr>
      <vt:lpstr>SPECTRUM OF HYDROGEN ATOM</vt:lpstr>
      <vt:lpstr>Slide 33</vt:lpstr>
      <vt:lpstr>Rotational Spectroscopy</vt:lpstr>
      <vt:lpstr>Conditions to obtain pure rotational spectrum</vt:lpstr>
      <vt:lpstr>Conditions to obtain pure rotational spectrum</vt:lpstr>
      <vt:lpstr>Rotational spectra of rigid diatomic molecule</vt:lpstr>
      <vt:lpstr>Rotational spectra of rigid diatomic molecule</vt:lpstr>
      <vt:lpstr>Slide 39</vt:lpstr>
      <vt:lpstr>VIBRATIONAL (INFRA RED) SPECTROSCOPY</vt:lpstr>
      <vt:lpstr>Slide 41</vt:lpstr>
      <vt:lpstr>Vibrational motion of a diatomic molecule</vt:lpstr>
      <vt:lpstr>Vibrational motion of a diatomic molecule</vt:lpstr>
      <vt:lpstr>Vibrational motion of a diatomic molecule</vt:lpstr>
      <vt:lpstr>Vibrational motion of a diatomic molecule</vt:lpstr>
      <vt:lpstr>NMR Spectroscopy</vt:lpstr>
      <vt:lpstr>NMR Spectroscopy</vt:lpstr>
      <vt:lpstr>Slide 48</vt:lpstr>
      <vt:lpstr>Chemical Shift</vt:lpstr>
      <vt:lpstr>Slide 50</vt:lpstr>
      <vt:lpstr>Slide 51</vt:lpstr>
      <vt:lpstr>Slide 52</vt:lpstr>
      <vt:lpstr>Pascal's Triangle giving Intensities of NMR Signals</vt:lpstr>
      <vt:lpstr>Slide 54</vt:lpstr>
      <vt:lpstr>Slide 55</vt:lpstr>
      <vt:lpstr>Slide 56</vt:lpstr>
      <vt:lpstr>How many peaks will appear?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Spectroscopy</dc:title>
  <dc:creator>Windows User</dc:creator>
  <cp:lastModifiedBy>Windows User</cp:lastModifiedBy>
  <cp:revision>46</cp:revision>
  <dcterms:created xsi:type="dcterms:W3CDTF">2021-05-10T12:29:04Z</dcterms:created>
  <dcterms:modified xsi:type="dcterms:W3CDTF">2021-06-04T07:49:03Z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0x010100A0508AB10F76A544879F6E7C516FD50A</vt:lpwstr>
  </property>
</Properties>
</file>